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321" r:id="rId2"/>
    <p:sldId id="293" r:id="rId3"/>
    <p:sldId id="295" r:id="rId4"/>
    <p:sldId id="294" r:id="rId5"/>
    <p:sldId id="296" r:id="rId6"/>
    <p:sldId id="297" r:id="rId7"/>
    <p:sldId id="298" r:id="rId8"/>
    <p:sldId id="299" r:id="rId9"/>
    <p:sldId id="300" r:id="rId10"/>
    <p:sldId id="301" r:id="rId11"/>
    <p:sldId id="302" r:id="rId12"/>
    <p:sldId id="303" r:id="rId13"/>
    <p:sldId id="304" r:id="rId14"/>
    <p:sldId id="305" r:id="rId15"/>
    <p:sldId id="306" r:id="rId16"/>
    <p:sldId id="256" r:id="rId17"/>
    <p:sldId id="262" r:id="rId18"/>
    <p:sldId id="264" r:id="rId19"/>
    <p:sldId id="263" r:id="rId20"/>
    <p:sldId id="283" r:id="rId21"/>
    <p:sldId id="276" r:id="rId22"/>
    <p:sldId id="277" r:id="rId23"/>
    <p:sldId id="278" r:id="rId24"/>
    <p:sldId id="279" r:id="rId25"/>
    <p:sldId id="280" r:id="rId26"/>
    <p:sldId id="281" r:id="rId27"/>
    <p:sldId id="284" r:id="rId28"/>
    <p:sldId id="285" r:id="rId29"/>
    <p:sldId id="286" r:id="rId30"/>
    <p:sldId id="287" r:id="rId31"/>
    <p:sldId id="282" r:id="rId32"/>
    <p:sldId id="288" r:id="rId33"/>
    <p:sldId id="289" r:id="rId34"/>
    <p:sldId id="290" r:id="rId35"/>
    <p:sldId id="291" r:id="rId36"/>
    <p:sldId id="292" r:id="rId37"/>
    <p:sldId id="265" r:id="rId38"/>
    <p:sldId id="274" r:id="rId39"/>
    <p:sldId id="307" r:id="rId40"/>
    <p:sldId id="322" r:id="rId41"/>
    <p:sldId id="323"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48802" autoAdjust="0"/>
  </p:normalViewPr>
  <p:slideViewPr>
    <p:cSldViewPr>
      <p:cViewPr varScale="1">
        <p:scale>
          <a:sx n="127" d="100"/>
          <a:sy n="127" d="100"/>
        </p:scale>
        <p:origin x="1648" y="176"/>
      </p:cViewPr>
      <p:guideLst/>
    </p:cSldViewPr>
  </p:slideViewPr>
  <p:notesTextViewPr>
    <p:cViewPr>
      <p:scale>
        <a:sx n="100" d="100"/>
        <a:sy n="100" d="100"/>
      </p:scale>
      <p:origin x="0" y="0"/>
    </p:cViewPr>
  </p:notesTextViewPr>
  <p:sorterViewPr>
    <p:cViewPr>
      <p:scale>
        <a:sx n="100" d="100"/>
        <a:sy n="100" d="100"/>
      </p:scale>
      <p:origin x="0" y="6252"/>
    </p:cViewPr>
  </p:sorterViewPr>
  <p:notesViewPr>
    <p:cSldViewPr>
      <p:cViewPr>
        <p:scale>
          <a:sx n="100" d="100"/>
          <a:sy n="100" d="100"/>
        </p:scale>
        <p:origin x="-2592"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118A15-34B6-4665-B3D9-513F6CCB518C}" type="datetimeFigureOut">
              <a:rPr lang="en-US" smtClean="0"/>
              <a:t>3/18/19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8697DF-CBA0-4060-B0BE-8CFE69AF8E6C}" type="slidenum">
              <a:rPr lang="en-US" smtClean="0"/>
              <a:t>‹#›</a:t>
            </a:fld>
            <a:endParaRPr lang="en-US"/>
          </a:p>
        </p:txBody>
      </p:sp>
    </p:spTree>
    <p:extLst>
      <p:ext uri="{BB962C8B-B14F-4D97-AF65-F5344CB8AC3E}">
        <p14:creationId xmlns:p14="http://schemas.microsoft.com/office/powerpoint/2010/main" val="151848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1</a:t>
            </a:fld>
            <a:endParaRPr lang="en-US"/>
          </a:p>
        </p:txBody>
      </p:sp>
    </p:spTree>
    <p:extLst>
      <p:ext uri="{BB962C8B-B14F-4D97-AF65-F5344CB8AC3E}">
        <p14:creationId xmlns:p14="http://schemas.microsoft.com/office/powerpoint/2010/main" val="363702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10</a:t>
            </a:fld>
            <a:endParaRPr lang="en-US"/>
          </a:p>
        </p:txBody>
      </p:sp>
    </p:spTree>
    <p:extLst>
      <p:ext uri="{BB962C8B-B14F-4D97-AF65-F5344CB8AC3E}">
        <p14:creationId xmlns:p14="http://schemas.microsoft.com/office/powerpoint/2010/main" val="1700600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11</a:t>
            </a:fld>
            <a:endParaRPr lang="en-US"/>
          </a:p>
        </p:txBody>
      </p:sp>
    </p:spTree>
    <p:extLst>
      <p:ext uri="{BB962C8B-B14F-4D97-AF65-F5344CB8AC3E}">
        <p14:creationId xmlns:p14="http://schemas.microsoft.com/office/powerpoint/2010/main" val="413980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12</a:t>
            </a:fld>
            <a:endParaRPr lang="en-US"/>
          </a:p>
        </p:txBody>
      </p:sp>
    </p:spTree>
    <p:extLst>
      <p:ext uri="{BB962C8B-B14F-4D97-AF65-F5344CB8AC3E}">
        <p14:creationId xmlns:p14="http://schemas.microsoft.com/office/powerpoint/2010/main" val="1770088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13</a:t>
            </a:fld>
            <a:endParaRPr lang="en-US"/>
          </a:p>
        </p:txBody>
      </p:sp>
    </p:spTree>
    <p:extLst>
      <p:ext uri="{BB962C8B-B14F-4D97-AF65-F5344CB8AC3E}">
        <p14:creationId xmlns:p14="http://schemas.microsoft.com/office/powerpoint/2010/main" val="2357494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14</a:t>
            </a:fld>
            <a:endParaRPr lang="en-US"/>
          </a:p>
        </p:txBody>
      </p:sp>
    </p:spTree>
    <p:extLst>
      <p:ext uri="{BB962C8B-B14F-4D97-AF65-F5344CB8AC3E}">
        <p14:creationId xmlns:p14="http://schemas.microsoft.com/office/powerpoint/2010/main" val="32509400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15</a:t>
            </a:fld>
            <a:endParaRPr lang="en-US"/>
          </a:p>
        </p:txBody>
      </p:sp>
    </p:spTree>
    <p:extLst>
      <p:ext uri="{BB962C8B-B14F-4D97-AF65-F5344CB8AC3E}">
        <p14:creationId xmlns:p14="http://schemas.microsoft.com/office/powerpoint/2010/main" val="1722732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16</a:t>
            </a:fld>
            <a:endParaRPr lang="en-US"/>
          </a:p>
        </p:txBody>
      </p:sp>
    </p:spTree>
    <p:extLst>
      <p:ext uri="{BB962C8B-B14F-4D97-AF65-F5344CB8AC3E}">
        <p14:creationId xmlns:p14="http://schemas.microsoft.com/office/powerpoint/2010/main" val="3589485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17</a:t>
            </a:fld>
            <a:endParaRPr lang="en-US"/>
          </a:p>
        </p:txBody>
      </p:sp>
    </p:spTree>
    <p:extLst>
      <p:ext uri="{BB962C8B-B14F-4D97-AF65-F5344CB8AC3E}">
        <p14:creationId xmlns:p14="http://schemas.microsoft.com/office/powerpoint/2010/main" val="3844277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18</a:t>
            </a:fld>
            <a:endParaRPr lang="en-US"/>
          </a:p>
        </p:txBody>
      </p:sp>
    </p:spTree>
    <p:extLst>
      <p:ext uri="{BB962C8B-B14F-4D97-AF65-F5344CB8AC3E}">
        <p14:creationId xmlns:p14="http://schemas.microsoft.com/office/powerpoint/2010/main" val="3579175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19</a:t>
            </a:fld>
            <a:endParaRPr lang="en-US"/>
          </a:p>
        </p:txBody>
      </p:sp>
    </p:spTree>
    <p:extLst>
      <p:ext uri="{BB962C8B-B14F-4D97-AF65-F5344CB8AC3E}">
        <p14:creationId xmlns:p14="http://schemas.microsoft.com/office/powerpoint/2010/main" val="1410938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2</a:t>
            </a:fld>
            <a:endParaRPr lang="en-US"/>
          </a:p>
        </p:txBody>
      </p:sp>
    </p:spTree>
    <p:extLst>
      <p:ext uri="{BB962C8B-B14F-4D97-AF65-F5344CB8AC3E}">
        <p14:creationId xmlns:p14="http://schemas.microsoft.com/office/powerpoint/2010/main" val="1489951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20</a:t>
            </a:fld>
            <a:endParaRPr lang="en-US"/>
          </a:p>
        </p:txBody>
      </p:sp>
    </p:spTree>
    <p:extLst>
      <p:ext uri="{BB962C8B-B14F-4D97-AF65-F5344CB8AC3E}">
        <p14:creationId xmlns:p14="http://schemas.microsoft.com/office/powerpoint/2010/main" val="28484395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21</a:t>
            </a:fld>
            <a:endParaRPr lang="en-US"/>
          </a:p>
        </p:txBody>
      </p:sp>
    </p:spTree>
    <p:extLst>
      <p:ext uri="{BB962C8B-B14F-4D97-AF65-F5344CB8AC3E}">
        <p14:creationId xmlns:p14="http://schemas.microsoft.com/office/powerpoint/2010/main" val="2706985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22</a:t>
            </a:fld>
            <a:endParaRPr lang="en-US"/>
          </a:p>
        </p:txBody>
      </p:sp>
    </p:spTree>
    <p:extLst>
      <p:ext uri="{BB962C8B-B14F-4D97-AF65-F5344CB8AC3E}">
        <p14:creationId xmlns:p14="http://schemas.microsoft.com/office/powerpoint/2010/main" val="36444288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18697DF-CBA0-4060-B0BE-8CFE69AF8E6C}" type="slidenum">
              <a:rPr lang="en-US" smtClean="0"/>
              <a:t>23</a:t>
            </a:fld>
            <a:endParaRPr lang="en-US"/>
          </a:p>
        </p:txBody>
      </p:sp>
    </p:spTree>
    <p:extLst>
      <p:ext uri="{BB962C8B-B14F-4D97-AF65-F5344CB8AC3E}">
        <p14:creationId xmlns:p14="http://schemas.microsoft.com/office/powerpoint/2010/main" val="2408489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24</a:t>
            </a:fld>
            <a:endParaRPr lang="en-US"/>
          </a:p>
        </p:txBody>
      </p:sp>
    </p:spTree>
    <p:extLst>
      <p:ext uri="{BB962C8B-B14F-4D97-AF65-F5344CB8AC3E}">
        <p14:creationId xmlns:p14="http://schemas.microsoft.com/office/powerpoint/2010/main" val="2892870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25</a:t>
            </a:fld>
            <a:endParaRPr lang="en-US"/>
          </a:p>
        </p:txBody>
      </p:sp>
    </p:spTree>
    <p:extLst>
      <p:ext uri="{BB962C8B-B14F-4D97-AF65-F5344CB8AC3E}">
        <p14:creationId xmlns:p14="http://schemas.microsoft.com/office/powerpoint/2010/main" val="2589039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26</a:t>
            </a:fld>
            <a:endParaRPr lang="en-US"/>
          </a:p>
        </p:txBody>
      </p:sp>
    </p:spTree>
    <p:extLst>
      <p:ext uri="{BB962C8B-B14F-4D97-AF65-F5344CB8AC3E}">
        <p14:creationId xmlns:p14="http://schemas.microsoft.com/office/powerpoint/2010/main" val="39843908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27</a:t>
            </a:fld>
            <a:endParaRPr lang="en-US"/>
          </a:p>
        </p:txBody>
      </p:sp>
    </p:spTree>
    <p:extLst>
      <p:ext uri="{BB962C8B-B14F-4D97-AF65-F5344CB8AC3E}">
        <p14:creationId xmlns:p14="http://schemas.microsoft.com/office/powerpoint/2010/main" val="40525182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28</a:t>
            </a:fld>
            <a:endParaRPr lang="en-US"/>
          </a:p>
        </p:txBody>
      </p:sp>
    </p:spTree>
    <p:extLst>
      <p:ext uri="{BB962C8B-B14F-4D97-AF65-F5344CB8AC3E}">
        <p14:creationId xmlns:p14="http://schemas.microsoft.com/office/powerpoint/2010/main" val="28655239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29</a:t>
            </a:fld>
            <a:endParaRPr lang="en-US"/>
          </a:p>
        </p:txBody>
      </p:sp>
    </p:spTree>
    <p:extLst>
      <p:ext uri="{BB962C8B-B14F-4D97-AF65-F5344CB8AC3E}">
        <p14:creationId xmlns:p14="http://schemas.microsoft.com/office/powerpoint/2010/main" val="3620155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3</a:t>
            </a:fld>
            <a:endParaRPr lang="en-US"/>
          </a:p>
        </p:txBody>
      </p:sp>
    </p:spTree>
    <p:extLst>
      <p:ext uri="{BB962C8B-B14F-4D97-AF65-F5344CB8AC3E}">
        <p14:creationId xmlns:p14="http://schemas.microsoft.com/office/powerpoint/2010/main" val="24121793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30</a:t>
            </a:fld>
            <a:endParaRPr lang="en-US"/>
          </a:p>
        </p:txBody>
      </p:sp>
    </p:spTree>
    <p:extLst>
      <p:ext uri="{BB962C8B-B14F-4D97-AF65-F5344CB8AC3E}">
        <p14:creationId xmlns:p14="http://schemas.microsoft.com/office/powerpoint/2010/main" val="33750317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31</a:t>
            </a:fld>
            <a:endParaRPr lang="en-US"/>
          </a:p>
        </p:txBody>
      </p:sp>
    </p:spTree>
    <p:extLst>
      <p:ext uri="{BB962C8B-B14F-4D97-AF65-F5344CB8AC3E}">
        <p14:creationId xmlns:p14="http://schemas.microsoft.com/office/powerpoint/2010/main" val="15869543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32</a:t>
            </a:fld>
            <a:endParaRPr lang="en-US"/>
          </a:p>
        </p:txBody>
      </p:sp>
    </p:spTree>
    <p:extLst>
      <p:ext uri="{BB962C8B-B14F-4D97-AF65-F5344CB8AC3E}">
        <p14:creationId xmlns:p14="http://schemas.microsoft.com/office/powerpoint/2010/main" val="40196040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33</a:t>
            </a:fld>
            <a:endParaRPr lang="en-US"/>
          </a:p>
        </p:txBody>
      </p:sp>
    </p:spTree>
    <p:extLst>
      <p:ext uri="{BB962C8B-B14F-4D97-AF65-F5344CB8AC3E}">
        <p14:creationId xmlns:p14="http://schemas.microsoft.com/office/powerpoint/2010/main" val="20442889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34</a:t>
            </a:fld>
            <a:endParaRPr lang="en-US"/>
          </a:p>
        </p:txBody>
      </p:sp>
    </p:spTree>
    <p:extLst>
      <p:ext uri="{BB962C8B-B14F-4D97-AF65-F5344CB8AC3E}">
        <p14:creationId xmlns:p14="http://schemas.microsoft.com/office/powerpoint/2010/main" val="20846516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18697DF-CBA0-4060-B0BE-8CFE69AF8E6C}" type="slidenum">
              <a:rPr lang="en-US" smtClean="0"/>
              <a:t>35</a:t>
            </a:fld>
            <a:endParaRPr lang="en-US"/>
          </a:p>
        </p:txBody>
      </p:sp>
    </p:spTree>
    <p:extLst>
      <p:ext uri="{BB962C8B-B14F-4D97-AF65-F5344CB8AC3E}">
        <p14:creationId xmlns:p14="http://schemas.microsoft.com/office/powerpoint/2010/main" val="32077323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36</a:t>
            </a:fld>
            <a:endParaRPr lang="en-US"/>
          </a:p>
        </p:txBody>
      </p:sp>
    </p:spTree>
    <p:extLst>
      <p:ext uri="{BB962C8B-B14F-4D97-AF65-F5344CB8AC3E}">
        <p14:creationId xmlns:p14="http://schemas.microsoft.com/office/powerpoint/2010/main" val="36438124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37</a:t>
            </a:fld>
            <a:endParaRPr lang="en-US"/>
          </a:p>
        </p:txBody>
      </p:sp>
    </p:spTree>
    <p:extLst>
      <p:ext uri="{BB962C8B-B14F-4D97-AF65-F5344CB8AC3E}">
        <p14:creationId xmlns:p14="http://schemas.microsoft.com/office/powerpoint/2010/main" val="17215099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38</a:t>
            </a:fld>
            <a:endParaRPr lang="en-US"/>
          </a:p>
        </p:txBody>
      </p:sp>
    </p:spTree>
    <p:extLst>
      <p:ext uri="{BB962C8B-B14F-4D97-AF65-F5344CB8AC3E}">
        <p14:creationId xmlns:p14="http://schemas.microsoft.com/office/powerpoint/2010/main" val="37595750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39</a:t>
            </a:fld>
            <a:endParaRPr lang="en-US"/>
          </a:p>
        </p:txBody>
      </p:sp>
    </p:spTree>
    <p:extLst>
      <p:ext uri="{BB962C8B-B14F-4D97-AF65-F5344CB8AC3E}">
        <p14:creationId xmlns:p14="http://schemas.microsoft.com/office/powerpoint/2010/main" val="1987161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4</a:t>
            </a:fld>
            <a:endParaRPr lang="en-US"/>
          </a:p>
        </p:txBody>
      </p:sp>
    </p:spTree>
    <p:extLst>
      <p:ext uri="{BB962C8B-B14F-4D97-AF65-F5344CB8AC3E}">
        <p14:creationId xmlns:p14="http://schemas.microsoft.com/office/powerpoint/2010/main" val="8384010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40</a:t>
            </a:fld>
            <a:endParaRPr lang="en-US"/>
          </a:p>
        </p:txBody>
      </p:sp>
    </p:spTree>
    <p:extLst>
      <p:ext uri="{BB962C8B-B14F-4D97-AF65-F5344CB8AC3E}">
        <p14:creationId xmlns:p14="http://schemas.microsoft.com/office/powerpoint/2010/main" val="18417730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41</a:t>
            </a:fld>
            <a:endParaRPr lang="en-US"/>
          </a:p>
        </p:txBody>
      </p:sp>
    </p:spTree>
    <p:extLst>
      <p:ext uri="{BB962C8B-B14F-4D97-AF65-F5344CB8AC3E}">
        <p14:creationId xmlns:p14="http://schemas.microsoft.com/office/powerpoint/2010/main" val="8057268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42</a:t>
            </a:fld>
            <a:endParaRPr lang="en-US"/>
          </a:p>
        </p:txBody>
      </p:sp>
    </p:spTree>
    <p:extLst>
      <p:ext uri="{BB962C8B-B14F-4D97-AF65-F5344CB8AC3E}">
        <p14:creationId xmlns:p14="http://schemas.microsoft.com/office/powerpoint/2010/main" val="6463947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18697DF-CBA0-4060-B0BE-8CFE69AF8E6C}" type="slidenum">
              <a:rPr lang="en-US" smtClean="0"/>
              <a:t>43</a:t>
            </a:fld>
            <a:endParaRPr lang="en-US"/>
          </a:p>
        </p:txBody>
      </p:sp>
    </p:spTree>
    <p:extLst>
      <p:ext uri="{BB962C8B-B14F-4D97-AF65-F5344CB8AC3E}">
        <p14:creationId xmlns:p14="http://schemas.microsoft.com/office/powerpoint/2010/main" val="32813393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44</a:t>
            </a:fld>
            <a:endParaRPr lang="en-US"/>
          </a:p>
        </p:txBody>
      </p:sp>
    </p:spTree>
    <p:extLst>
      <p:ext uri="{BB962C8B-B14F-4D97-AF65-F5344CB8AC3E}">
        <p14:creationId xmlns:p14="http://schemas.microsoft.com/office/powerpoint/2010/main" val="2064426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45</a:t>
            </a:fld>
            <a:endParaRPr lang="en-US"/>
          </a:p>
        </p:txBody>
      </p:sp>
    </p:spTree>
    <p:extLst>
      <p:ext uri="{BB962C8B-B14F-4D97-AF65-F5344CB8AC3E}">
        <p14:creationId xmlns:p14="http://schemas.microsoft.com/office/powerpoint/2010/main" val="19417175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46</a:t>
            </a:fld>
            <a:endParaRPr lang="en-US"/>
          </a:p>
        </p:txBody>
      </p:sp>
    </p:spTree>
    <p:extLst>
      <p:ext uri="{BB962C8B-B14F-4D97-AF65-F5344CB8AC3E}">
        <p14:creationId xmlns:p14="http://schemas.microsoft.com/office/powerpoint/2010/main" val="37725518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47</a:t>
            </a:fld>
            <a:endParaRPr lang="en-US"/>
          </a:p>
        </p:txBody>
      </p:sp>
    </p:spTree>
    <p:extLst>
      <p:ext uri="{BB962C8B-B14F-4D97-AF65-F5344CB8AC3E}">
        <p14:creationId xmlns:p14="http://schemas.microsoft.com/office/powerpoint/2010/main" val="11608170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48</a:t>
            </a:fld>
            <a:endParaRPr lang="en-US"/>
          </a:p>
        </p:txBody>
      </p:sp>
    </p:spTree>
    <p:extLst>
      <p:ext uri="{BB962C8B-B14F-4D97-AF65-F5344CB8AC3E}">
        <p14:creationId xmlns:p14="http://schemas.microsoft.com/office/powerpoint/2010/main" val="162493094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49</a:t>
            </a:fld>
            <a:endParaRPr lang="en-US"/>
          </a:p>
        </p:txBody>
      </p:sp>
    </p:spTree>
    <p:extLst>
      <p:ext uri="{BB962C8B-B14F-4D97-AF65-F5344CB8AC3E}">
        <p14:creationId xmlns:p14="http://schemas.microsoft.com/office/powerpoint/2010/main" val="641480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18697DF-CBA0-4060-B0BE-8CFE69AF8E6C}" type="slidenum">
              <a:rPr lang="en-US" smtClean="0"/>
              <a:t>5</a:t>
            </a:fld>
            <a:endParaRPr lang="en-US"/>
          </a:p>
        </p:txBody>
      </p:sp>
    </p:spTree>
    <p:extLst>
      <p:ext uri="{BB962C8B-B14F-4D97-AF65-F5344CB8AC3E}">
        <p14:creationId xmlns:p14="http://schemas.microsoft.com/office/powerpoint/2010/main" val="27581609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50</a:t>
            </a:fld>
            <a:endParaRPr lang="en-US"/>
          </a:p>
        </p:txBody>
      </p:sp>
    </p:spTree>
    <p:extLst>
      <p:ext uri="{BB962C8B-B14F-4D97-AF65-F5344CB8AC3E}">
        <p14:creationId xmlns:p14="http://schemas.microsoft.com/office/powerpoint/2010/main" val="216647669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51</a:t>
            </a:fld>
            <a:endParaRPr lang="en-US"/>
          </a:p>
        </p:txBody>
      </p:sp>
    </p:spTree>
    <p:extLst>
      <p:ext uri="{BB962C8B-B14F-4D97-AF65-F5344CB8AC3E}">
        <p14:creationId xmlns:p14="http://schemas.microsoft.com/office/powerpoint/2010/main" val="169236117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52</a:t>
            </a:fld>
            <a:endParaRPr lang="en-US"/>
          </a:p>
        </p:txBody>
      </p:sp>
    </p:spTree>
    <p:extLst>
      <p:ext uri="{BB962C8B-B14F-4D97-AF65-F5344CB8AC3E}">
        <p14:creationId xmlns:p14="http://schemas.microsoft.com/office/powerpoint/2010/main" val="82128472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53</a:t>
            </a:fld>
            <a:endParaRPr lang="en-US"/>
          </a:p>
        </p:txBody>
      </p:sp>
    </p:spTree>
    <p:extLst>
      <p:ext uri="{BB962C8B-B14F-4D97-AF65-F5344CB8AC3E}">
        <p14:creationId xmlns:p14="http://schemas.microsoft.com/office/powerpoint/2010/main" val="338137352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8697DF-CBA0-4060-B0BE-8CFE69AF8E6C}" type="slidenum">
              <a:rPr lang="en-US" smtClean="0"/>
              <a:t>54</a:t>
            </a:fld>
            <a:endParaRPr lang="en-US"/>
          </a:p>
        </p:txBody>
      </p:sp>
    </p:spTree>
    <p:extLst>
      <p:ext uri="{BB962C8B-B14F-4D97-AF65-F5344CB8AC3E}">
        <p14:creationId xmlns:p14="http://schemas.microsoft.com/office/powerpoint/2010/main" val="4004646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6</a:t>
            </a:fld>
            <a:endParaRPr lang="en-US"/>
          </a:p>
        </p:txBody>
      </p:sp>
    </p:spTree>
    <p:extLst>
      <p:ext uri="{BB962C8B-B14F-4D97-AF65-F5344CB8AC3E}">
        <p14:creationId xmlns:p14="http://schemas.microsoft.com/office/powerpoint/2010/main" val="3333401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7</a:t>
            </a:fld>
            <a:endParaRPr lang="en-US"/>
          </a:p>
        </p:txBody>
      </p:sp>
    </p:spTree>
    <p:extLst>
      <p:ext uri="{BB962C8B-B14F-4D97-AF65-F5344CB8AC3E}">
        <p14:creationId xmlns:p14="http://schemas.microsoft.com/office/powerpoint/2010/main" val="4253474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8</a:t>
            </a:fld>
            <a:endParaRPr lang="en-US"/>
          </a:p>
        </p:txBody>
      </p:sp>
    </p:spTree>
    <p:extLst>
      <p:ext uri="{BB962C8B-B14F-4D97-AF65-F5344CB8AC3E}">
        <p14:creationId xmlns:p14="http://schemas.microsoft.com/office/powerpoint/2010/main" val="2120770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697DF-CBA0-4060-B0BE-8CFE69AF8E6C}" type="slidenum">
              <a:rPr lang="en-US" smtClean="0"/>
              <a:t>9</a:t>
            </a:fld>
            <a:endParaRPr lang="en-US"/>
          </a:p>
        </p:txBody>
      </p:sp>
    </p:spTree>
    <p:extLst>
      <p:ext uri="{BB962C8B-B14F-4D97-AF65-F5344CB8AC3E}">
        <p14:creationId xmlns:p14="http://schemas.microsoft.com/office/powerpoint/2010/main" val="2848093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79D7AAB-35B0-43AB-B1DE-FF0F034E6C35}" type="datetimeFigureOut">
              <a:rPr lang="en-US" smtClean="0"/>
              <a:pPr/>
              <a:t>3/18/19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DFA0421-8493-4205-9203-4FECD2C217E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9D7AAB-35B0-43AB-B1DE-FF0F034E6C35}" type="datetimeFigureOut">
              <a:rPr lang="en-US" smtClean="0"/>
              <a:pPr/>
              <a:t>3/18/19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FA0421-8493-4205-9203-4FECD2C217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9D7AAB-35B0-43AB-B1DE-FF0F034E6C35}" type="datetimeFigureOut">
              <a:rPr lang="en-US" smtClean="0"/>
              <a:pPr/>
              <a:t>3/18/19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FA0421-8493-4205-9203-4FECD2C217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9D7AAB-35B0-43AB-B1DE-FF0F034E6C35}" type="datetimeFigureOut">
              <a:rPr lang="en-US" smtClean="0"/>
              <a:pPr/>
              <a:t>3/18/19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FA0421-8493-4205-9203-4FECD2C217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9D7AAB-35B0-43AB-B1DE-FF0F034E6C35}" type="datetimeFigureOut">
              <a:rPr lang="en-US" smtClean="0"/>
              <a:pPr/>
              <a:t>3/18/19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FA0421-8493-4205-9203-4FECD2C217E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9D7AAB-35B0-43AB-B1DE-FF0F034E6C35}" type="datetimeFigureOut">
              <a:rPr lang="en-US" smtClean="0"/>
              <a:pPr/>
              <a:t>3/18/19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FA0421-8493-4205-9203-4FECD2C217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9D7AAB-35B0-43AB-B1DE-FF0F034E6C35}" type="datetimeFigureOut">
              <a:rPr lang="en-US" smtClean="0"/>
              <a:pPr/>
              <a:t>3/18/19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DFA0421-8493-4205-9203-4FECD2C217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79D7AAB-35B0-43AB-B1DE-FF0F034E6C35}" type="datetimeFigureOut">
              <a:rPr lang="en-US" smtClean="0"/>
              <a:pPr/>
              <a:t>3/18/19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DFA0421-8493-4205-9203-4FECD2C217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79D7AAB-35B0-43AB-B1DE-FF0F034E6C35}" type="datetimeFigureOut">
              <a:rPr lang="en-US" smtClean="0"/>
              <a:pPr/>
              <a:t>3/18/19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DFA0421-8493-4205-9203-4FECD2C217E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9D7AAB-35B0-43AB-B1DE-FF0F034E6C35}" type="datetimeFigureOut">
              <a:rPr lang="en-US" smtClean="0"/>
              <a:pPr/>
              <a:t>3/18/19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FA0421-8493-4205-9203-4FECD2C217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79D7AAB-35B0-43AB-B1DE-FF0F034E6C35}" type="datetimeFigureOut">
              <a:rPr lang="en-US" smtClean="0"/>
              <a:pPr/>
              <a:t>3/18/19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FA0421-8493-4205-9203-4FECD2C217E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79D7AAB-35B0-43AB-B1DE-FF0F034E6C35}" type="datetimeFigureOut">
              <a:rPr lang="en-US" smtClean="0"/>
              <a:pPr/>
              <a:t>3/18/19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DFA0421-8493-4205-9203-4FECD2C217E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hyperlink" Target="http://www3.parinc.com/products/product.aspx?Productid=PBRS-SP"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ChangeAspect="1" noChangeArrowheads="1"/>
          </p:cNvPicPr>
          <p:nvPr/>
        </p:nvPicPr>
        <p:blipFill>
          <a:blip r:embed="rId3" cstate="print"/>
          <a:srcRect/>
          <a:stretch>
            <a:fillRect/>
          </a:stretch>
        </p:blipFill>
        <p:spPr bwMode="auto">
          <a:xfrm>
            <a:off x="1676400" y="3048000"/>
            <a:ext cx="5838825" cy="2809875"/>
          </a:xfrm>
          <a:prstGeom prst="rect">
            <a:avLst/>
          </a:prstGeom>
          <a:noFill/>
          <a:ln w="9525">
            <a:noFill/>
            <a:miter lim="800000"/>
            <a:headEnd/>
            <a:tailEnd/>
          </a:ln>
        </p:spPr>
      </p:pic>
      <p:sp>
        <p:nvSpPr>
          <p:cNvPr id="2" name="Title 1"/>
          <p:cNvSpPr>
            <a:spLocks noGrp="1"/>
          </p:cNvSpPr>
          <p:nvPr>
            <p:ph type="title"/>
          </p:nvPr>
        </p:nvSpPr>
        <p:spPr>
          <a:xfrm>
            <a:off x="609600" y="457200"/>
            <a:ext cx="7924800" cy="1162050"/>
          </a:xfrm>
        </p:spPr>
        <p:txBody>
          <a:bodyPr>
            <a:normAutofit/>
          </a:bodyPr>
          <a:lstStyle/>
          <a:p>
            <a:pPr algn="ctr">
              <a:lnSpc>
                <a:spcPct val="100000"/>
              </a:lnSpc>
            </a:pPr>
            <a:r>
              <a:rPr lang="en-US" sz="3200" dirty="0" smtClean="0"/>
              <a:t>Assessment and treatment of parent-adolescent conflict</a:t>
            </a:r>
            <a:endParaRPr lang="en-US" sz="3200" dirty="0"/>
          </a:p>
        </p:txBody>
      </p:sp>
    </p:spTree>
    <p:extLst>
      <p:ext uri="{BB962C8B-B14F-4D97-AF65-F5344CB8AC3E}">
        <p14:creationId xmlns:p14="http://schemas.microsoft.com/office/powerpoint/2010/main" val="911161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Behavioral-Family Systems Hypotheses</a:t>
            </a:r>
            <a:endParaRPr lang="en-US" dirty="0"/>
          </a:p>
        </p:txBody>
      </p:sp>
    </p:spTree>
    <p:extLst>
      <p:ext uri="{BB962C8B-B14F-4D97-AF65-F5344CB8AC3E}">
        <p14:creationId xmlns:p14="http://schemas.microsoft.com/office/powerpoint/2010/main" val="2148338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Families are homeostatic systems.  The biological changes of puberty lead to adolescent independence seeking, which disrupts homeostatic functioning, and parent-adolescent conflict erupts as families attempt to restore homeostatic functioning.</a:t>
            </a:r>
            <a:endParaRPr lang="en-US" dirty="0"/>
          </a:p>
        </p:txBody>
      </p:sp>
    </p:spTree>
    <p:extLst>
      <p:ext uri="{BB962C8B-B14F-4D97-AF65-F5344CB8AC3E}">
        <p14:creationId xmlns:p14="http://schemas.microsoft.com/office/powerpoint/2010/main" val="2896688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Deficits in positive problem-solving and communication skills lead to unresolved disagreements and heated verbal arguments.</a:t>
            </a:r>
            <a:endParaRPr lang="en-US" dirty="0"/>
          </a:p>
        </p:txBody>
      </p:sp>
    </p:spTree>
    <p:extLst>
      <p:ext uri="{BB962C8B-B14F-4D97-AF65-F5344CB8AC3E}">
        <p14:creationId xmlns:p14="http://schemas.microsoft.com/office/powerpoint/2010/main" val="1086021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Strong adherence to unreasonable beliefs or misattributions about family life promotes conflict.  This link occurs because unrealistic expectations or malevolent misattributions induce angry reactions to parent-adolescent disagreements, impeding effective communication or problem solving and promoting reciprocity of negative affect and behavior.</a:t>
            </a:r>
            <a:endParaRPr lang="en-US" dirty="0"/>
          </a:p>
        </p:txBody>
      </p:sp>
    </p:spTree>
    <p:extLst>
      <p:ext uri="{BB962C8B-B14F-4D97-AF65-F5344CB8AC3E}">
        <p14:creationId xmlns:p14="http://schemas.microsoft.com/office/powerpoint/2010/main" val="534266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Distressed families exhibit greater reciprocity of negative and less reciprocity of positive behavior and affect than non-distressed families.</a:t>
            </a:r>
            <a:endParaRPr lang="en-US" dirty="0"/>
          </a:p>
        </p:txBody>
      </p:sp>
    </p:spTree>
    <p:extLst>
      <p:ext uri="{BB962C8B-B14F-4D97-AF65-F5344CB8AC3E}">
        <p14:creationId xmlns:p14="http://schemas.microsoft.com/office/powerpoint/2010/main" val="664288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There is not always a relationship between parent-teen and marital conflict.  However, marital discord is occasionally a causal and/or maintaining variable in parent-teen conflict.  This relationship is most likely either when marital conflict is severe and long-standing or when adolescents’ </a:t>
            </a:r>
            <a:r>
              <a:rPr lang="en-US" dirty="0" err="1" smtClean="0"/>
              <a:t>conflictual</a:t>
            </a:r>
            <a:r>
              <a:rPr lang="en-US" dirty="0" smtClean="0"/>
              <a:t> behavior come to serve inappropriate homeostatic functions in parents’ affairs.</a:t>
            </a:r>
            <a:endParaRPr lang="en-US" dirty="0"/>
          </a:p>
        </p:txBody>
      </p:sp>
    </p:spTree>
    <p:extLst>
      <p:ext uri="{BB962C8B-B14F-4D97-AF65-F5344CB8AC3E}">
        <p14:creationId xmlns:p14="http://schemas.microsoft.com/office/powerpoint/2010/main" val="76332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ChangeAspect="1" noChangeArrowheads="1"/>
          </p:cNvPicPr>
          <p:nvPr/>
        </p:nvPicPr>
        <p:blipFill>
          <a:blip r:embed="rId3" cstate="print"/>
          <a:srcRect/>
          <a:stretch>
            <a:fillRect/>
          </a:stretch>
        </p:blipFill>
        <p:spPr bwMode="auto">
          <a:xfrm>
            <a:off x="2209800" y="1752600"/>
            <a:ext cx="5838825" cy="280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p:txBody>
          <a:bodyPr>
            <a:normAutofit fontScale="92500"/>
          </a:bodyPr>
          <a:lstStyle/>
          <a:p>
            <a:r>
              <a:rPr lang="en-US" sz="2400" dirty="0" smtClean="0"/>
              <a:t>Multiple informant/rater approach- Parent and Adolescent Forms.  </a:t>
            </a:r>
          </a:p>
          <a:p>
            <a:endParaRPr lang="en-US" sz="2400" dirty="0" smtClean="0"/>
          </a:p>
          <a:p>
            <a:r>
              <a:rPr lang="en-US" sz="2400" dirty="0" smtClean="0"/>
              <a:t>Two validity scales and 12 clinical scales.</a:t>
            </a:r>
          </a:p>
          <a:p>
            <a:pPr>
              <a:buNone/>
            </a:pPr>
            <a:endParaRPr lang="en-US" sz="2400" dirty="0" smtClean="0"/>
          </a:p>
          <a:p>
            <a:r>
              <a:rPr lang="en-US" sz="2400" dirty="0" smtClean="0"/>
              <a:t>Constructs include Overt Conflict/Skill Deficits, Beliefs, and Family Structure.</a:t>
            </a:r>
          </a:p>
          <a:p>
            <a:endParaRPr lang="en-US" sz="2400" dirty="0" smtClean="0"/>
          </a:p>
          <a:p>
            <a:r>
              <a:rPr lang="en-US" sz="2400" dirty="0" smtClean="0"/>
              <a:t>Includes </a:t>
            </a:r>
            <a:r>
              <a:rPr lang="en-US" sz="2400" i="1" dirty="0" smtClean="0"/>
              <a:t>T</a:t>
            </a:r>
            <a:r>
              <a:rPr lang="en-US" sz="2400" dirty="0" smtClean="0"/>
              <a:t> scores, percentiles and change scores.</a:t>
            </a:r>
          </a:p>
          <a:p>
            <a:endParaRPr lang="en-US" sz="2400" dirty="0" smtClean="0"/>
          </a:p>
          <a:p>
            <a:r>
              <a:rPr lang="en-US" sz="2400" dirty="0" smtClean="0"/>
              <a:t>Average profiles available for ADHD, ODD, anxiety, depression, eating disorder, and spinal bifida clinical groups.</a:t>
            </a:r>
          </a:p>
          <a:p>
            <a:endParaRPr lang="en-US" sz="2400" dirty="0" smtClean="0"/>
          </a:p>
          <a:p>
            <a:pPr>
              <a:buNone/>
            </a:pPr>
            <a:endParaRPr lang="en-US" sz="2400" dirty="0" smtClean="0"/>
          </a:p>
          <a:p>
            <a:endParaRPr lang="en-US" dirty="0"/>
          </a:p>
        </p:txBody>
      </p:sp>
      <p:sp>
        <p:nvSpPr>
          <p:cNvPr id="3" name="Title 2"/>
          <p:cNvSpPr txBox="1">
            <a:spLocks/>
          </p:cNvSpPr>
          <p:nvPr/>
        </p:nvSpPr>
        <p:spPr>
          <a:xfrm>
            <a:off x="1752600" y="228600"/>
            <a:ext cx="6553200" cy="838200"/>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Overview</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1143000" y="1447800"/>
            <a:ext cx="7772400" cy="4525963"/>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Norms for Adolescent, Parent-Mother and Parent-Father.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lang="en-US" sz="2000" dirty="0" smtClean="0"/>
              <a:t>Standardization sample included 602 for the Adolescent norms, 332 for the Parent-Mother norms and 292 for the Parent-Father norms.</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lang="en-US" sz="2000" dirty="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lang="en-US" sz="2000" dirty="0" smtClean="0"/>
              <a:t>A clinical sample of 120 families, including adolescents diagnosed with ADHD, ODD, anxiety, and depression was collected for the validity studies</a:t>
            </a:r>
          </a:p>
          <a:p>
            <a:pPr marL="82296" marR="0" lvl="0" algn="l" defTabSz="914400" rtl="0" eaLnBrk="1" fontAlgn="auto" latinLnBrk="0" hangingPunct="1">
              <a:lnSpc>
                <a:spcPct val="100000"/>
              </a:lnSpc>
              <a:spcBef>
                <a:spcPts val="600"/>
              </a:spcBef>
              <a:spcAft>
                <a:spcPts val="0"/>
              </a:spcAft>
              <a:buClr>
                <a:schemeClr val="accent1"/>
              </a:buClr>
              <a:buSzPct val="80000"/>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Norms tables provide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scores, percentiles and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T</a:t>
            </a:r>
            <a:r>
              <a:rPr kumimoji="0" lang="en-US" sz="2000" b="0" u="none" strike="noStrike" kern="1200" cap="none" spc="0" normalizeH="0" baseline="0" noProof="0" dirty="0" smtClean="0">
                <a:ln>
                  <a:noFill/>
                </a:ln>
                <a:solidFill>
                  <a:schemeClr val="tx1"/>
                </a:solidFill>
                <a:effectLst/>
                <a:uLnTx/>
                <a:uFillTx/>
                <a:latin typeface="+mn-lt"/>
                <a:ea typeface="+mn-ea"/>
                <a:cs typeface="+mn-cs"/>
              </a:rPr>
              <a:t> score differences required for significant</a:t>
            </a:r>
            <a:r>
              <a:rPr kumimoji="0" lang="en-US" sz="2000" b="0" u="none" strike="noStrike" kern="1200" cap="none" spc="0" normalizeH="0" noProof="0" dirty="0" smtClean="0">
                <a:ln>
                  <a:noFill/>
                </a:ln>
                <a:solidFill>
                  <a:schemeClr val="tx1"/>
                </a:solidFill>
                <a:effectLst/>
                <a:uLnTx/>
                <a:uFillTx/>
                <a:latin typeface="+mn-lt"/>
                <a:ea typeface="+mn-ea"/>
                <a:cs typeface="+mn-cs"/>
              </a:rPr>
              <a:t> change.</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2"/>
          <p:cNvSpPr txBox="1">
            <a:spLocks/>
          </p:cNvSpPr>
          <p:nvPr/>
        </p:nvSpPr>
        <p:spPr>
          <a:xfrm>
            <a:off x="1676400" y="228600"/>
            <a:ext cx="6553200" cy="838200"/>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Norms</a:t>
            </a:r>
            <a:endParaRPr kumimoji="0" lang="en-US"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1219200" y="1828800"/>
            <a:ext cx="7315200" cy="3886200"/>
          </a:xfrm>
        </p:spPr>
        <p:txBody>
          <a:bodyPr>
            <a:normAutofit/>
          </a:bodyPr>
          <a:lstStyle/>
          <a:p>
            <a:r>
              <a:rPr lang="en-US" sz="2000" dirty="0" smtClean="0"/>
              <a:t>Test Retest reliability ranged from .62 to .96 for Adolescent PARQ scales(14 to 38 day interval) and from .68 to .96 for Parent (14 to 30 day interval).</a:t>
            </a:r>
          </a:p>
          <a:p>
            <a:endParaRPr lang="en-US" sz="2000" dirty="0" smtClean="0"/>
          </a:p>
          <a:p>
            <a:r>
              <a:rPr lang="en-US" sz="2000" dirty="0" smtClean="0"/>
              <a:t>PARQ validity established for content, construct and criterion validity using a variety of instruments and methods. See page 109 of PARQ Manual for a summary.</a:t>
            </a:r>
          </a:p>
          <a:p>
            <a:endParaRPr lang="en-US" sz="2400" dirty="0" smtClean="0"/>
          </a:p>
          <a:p>
            <a:endParaRPr lang="en-US" sz="2400" dirty="0"/>
          </a:p>
        </p:txBody>
      </p:sp>
      <p:sp>
        <p:nvSpPr>
          <p:cNvPr id="5" name="Title 2"/>
          <p:cNvSpPr>
            <a:spLocks noGrp="1"/>
          </p:cNvSpPr>
          <p:nvPr>
            <p:ph type="title"/>
          </p:nvPr>
        </p:nvSpPr>
        <p:spPr>
          <a:xfrm>
            <a:off x="1600200" y="381000"/>
            <a:ext cx="6781800" cy="838200"/>
          </a:xfrm>
        </p:spPr>
        <p:txBody>
          <a:bodyPr>
            <a:normAutofit/>
          </a:bodyPr>
          <a:lstStyle/>
          <a:p>
            <a:pPr algn="ctr"/>
            <a:r>
              <a:rPr lang="en-US" dirty="0" smtClean="0"/>
              <a:t>Reliability and Validity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Behavioral-Family Systems Model</a:t>
            </a:r>
            <a:endParaRPr lang="en-US" dirty="0"/>
          </a:p>
        </p:txBody>
      </p:sp>
      <p:sp>
        <p:nvSpPr>
          <p:cNvPr id="3" name="Content Placeholder 2"/>
          <p:cNvSpPr>
            <a:spLocks noGrp="1"/>
          </p:cNvSpPr>
          <p:nvPr>
            <p:ph idx="1"/>
          </p:nvPr>
        </p:nvSpPr>
        <p:spPr/>
        <p:txBody>
          <a:bodyPr>
            <a:normAutofit/>
          </a:bodyPr>
          <a:lstStyle/>
          <a:p>
            <a:r>
              <a:rPr lang="en-US" dirty="0" smtClean="0"/>
              <a:t>Developmental Aspects</a:t>
            </a:r>
          </a:p>
          <a:p>
            <a:r>
              <a:rPr lang="en-US" dirty="0" smtClean="0"/>
              <a:t>Problem Solving</a:t>
            </a:r>
          </a:p>
          <a:p>
            <a:r>
              <a:rPr lang="en-US" dirty="0" smtClean="0"/>
              <a:t>Communication</a:t>
            </a:r>
          </a:p>
          <a:p>
            <a:r>
              <a:rPr lang="en-US" dirty="0" smtClean="0"/>
              <a:t>Cognitions</a:t>
            </a:r>
          </a:p>
          <a:p>
            <a:r>
              <a:rPr lang="en-US" dirty="0" smtClean="0"/>
              <a:t>Family Structure</a:t>
            </a:r>
            <a:endParaRPr lang="en-US" dirty="0"/>
          </a:p>
        </p:txBody>
      </p:sp>
    </p:spTree>
    <p:extLst>
      <p:ext uri="{BB962C8B-B14F-4D97-AF65-F5344CB8AC3E}">
        <p14:creationId xmlns:p14="http://schemas.microsoft.com/office/powerpoint/2010/main" val="8394852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Overt Conflict/Skill Deficits Domain</a:t>
            </a:r>
            <a:endParaRPr lang="en-US" dirty="0"/>
          </a:p>
        </p:txBody>
      </p:sp>
    </p:spTree>
    <p:extLst>
      <p:ext uri="{BB962C8B-B14F-4D97-AF65-F5344CB8AC3E}">
        <p14:creationId xmlns:p14="http://schemas.microsoft.com/office/powerpoint/2010/main" val="38701159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Distress Scale (GDS)</a:t>
            </a:r>
            <a:endParaRPr lang="en-US" dirty="0"/>
          </a:p>
        </p:txBody>
      </p:sp>
      <p:sp>
        <p:nvSpPr>
          <p:cNvPr id="3" name="Content Placeholder 2"/>
          <p:cNvSpPr>
            <a:spLocks noGrp="1"/>
          </p:cNvSpPr>
          <p:nvPr>
            <p:ph idx="1"/>
          </p:nvPr>
        </p:nvSpPr>
        <p:spPr/>
        <p:txBody>
          <a:bodyPr/>
          <a:lstStyle/>
          <a:p>
            <a:r>
              <a:rPr lang="en-US" dirty="0" smtClean="0"/>
              <a:t>Assesses overall dissatisfaction with the parent-adolescent relationship, evidence of general conflict, and desire for change</a:t>
            </a:r>
            <a:endParaRPr lang="en-US" dirty="0"/>
          </a:p>
        </p:txBody>
      </p:sp>
    </p:spTree>
    <p:extLst>
      <p:ext uri="{BB962C8B-B14F-4D97-AF65-F5344CB8AC3E}">
        <p14:creationId xmlns:p14="http://schemas.microsoft.com/office/powerpoint/2010/main" val="3425069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Scale (COM)</a:t>
            </a:r>
            <a:endParaRPr lang="en-US" dirty="0"/>
          </a:p>
        </p:txBody>
      </p:sp>
      <p:sp>
        <p:nvSpPr>
          <p:cNvPr id="3" name="Content Placeholder 2"/>
          <p:cNvSpPr>
            <a:spLocks noGrp="1"/>
          </p:cNvSpPr>
          <p:nvPr>
            <p:ph idx="1"/>
          </p:nvPr>
        </p:nvSpPr>
        <p:spPr/>
        <p:txBody>
          <a:bodyPr/>
          <a:lstStyle/>
          <a:p>
            <a:r>
              <a:rPr lang="en-US" dirty="0" smtClean="0"/>
              <a:t>Assesses specific positive and negative communication skills (e.g., interruption, blaming, monopolizing the conversations, arguments, listening, understanding , having consideration for each other’s feelings)</a:t>
            </a:r>
            <a:endParaRPr lang="en-US" dirty="0"/>
          </a:p>
        </p:txBody>
      </p:sp>
    </p:spTree>
    <p:extLst>
      <p:ext uri="{BB962C8B-B14F-4D97-AF65-F5344CB8AC3E}">
        <p14:creationId xmlns:p14="http://schemas.microsoft.com/office/powerpoint/2010/main" val="15205514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 Scale (PRSL)</a:t>
            </a:r>
            <a:endParaRPr lang="en-US" dirty="0"/>
          </a:p>
        </p:txBody>
      </p:sp>
      <p:sp>
        <p:nvSpPr>
          <p:cNvPr id="3" name="Content Placeholder 2"/>
          <p:cNvSpPr>
            <a:spLocks noGrp="1"/>
          </p:cNvSpPr>
          <p:nvPr>
            <p:ph idx="1"/>
          </p:nvPr>
        </p:nvSpPr>
        <p:spPr/>
        <p:txBody>
          <a:bodyPr/>
          <a:lstStyle/>
          <a:p>
            <a:r>
              <a:rPr lang="en-US" dirty="0" smtClean="0"/>
              <a:t>Assesses the parent’s and teen’s ability to resolve specific disputes and conflicts effectively.  </a:t>
            </a:r>
            <a:endParaRPr lang="en-US" dirty="0"/>
          </a:p>
        </p:txBody>
      </p:sp>
    </p:spTree>
    <p:extLst>
      <p:ext uri="{BB962C8B-B14F-4D97-AF65-F5344CB8AC3E}">
        <p14:creationId xmlns:p14="http://schemas.microsoft.com/office/powerpoint/2010/main" val="23497963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Conflict Scale (SCH)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Assesses the extent to which the parent and adolescent argue about:</a:t>
            </a:r>
          </a:p>
          <a:p>
            <a:pPr marL="82296" indent="0">
              <a:buNone/>
            </a:pPr>
            <a:r>
              <a:rPr lang="en-US" dirty="0" smtClean="0"/>
              <a:t>		school</a:t>
            </a:r>
          </a:p>
          <a:p>
            <a:pPr marL="82296" indent="0">
              <a:buNone/>
            </a:pPr>
            <a:r>
              <a:rPr lang="en-US" dirty="0"/>
              <a:t>	</a:t>
            </a:r>
            <a:r>
              <a:rPr lang="en-US" dirty="0" smtClean="0"/>
              <a:t>	schoolwork</a:t>
            </a:r>
          </a:p>
          <a:p>
            <a:pPr marL="82296" indent="0">
              <a:buNone/>
            </a:pPr>
            <a:r>
              <a:rPr lang="en-US" dirty="0"/>
              <a:t>	</a:t>
            </a:r>
            <a:r>
              <a:rPr lang="en-US" dirty="0" smtClean="0"/>
              <a:t>	getting to school on time</a:t>
            </a:r>
          </a:p>
          <a:p>
            <a:pPr marL="82296" indent="0">
              <a:buNone/>
            </a:pPr>
            <a:r>
              <a:rPr lang="en-US" dirty="0"/>
              <a:t>	</a:t>
            </a:r>
            <a:r>
              <a:rPr lang="en-US" dirty="0" smtClean="0"/>
              <a:t>	homework</a:t>
            </a:r>
          </a:p>
          <a:p>
            <a:pPr marL="82296" indent="0">
              <a:buNone/>
            </a:pPr>
            <a:r>
              <a:rPr lang="en-US" dirty="0"/>
              <a:t>	</a:t>
            </a:r>
            <a:r>
              <a:rPr lang="en-US" dirty="0" smtClean="0"/>
              <a:t>	tests</a:t>
            </a:r>
          </a:p>
          <a:p>
            <a:pPr marL="82296" indent="0">
              <a:buNone/>
            </a:pPr>
            <a:r>
              <a:rPr lang="en-US" dirty="0"/>
              <a:t>	</a:t>
            </a:r>
            <a:r>
              <a:rPr lang="en-US" dirty="0" smtClean="0"/>
              <a:t>	studying</a:t>
            </a:r>
          </a:p>
          <a:p>
            <a:pPr marL="82296" indent="0">
              <a:buNone/>
            </a:pPr>
            <a:r>
              <a:rPr lang="en-US" dirty="0"/>
              <a:t>	</a:t>
            </a:r>
            <a:r>
              <a:rPr lang="en-US" dirty="0" smtClean="0"/>
              <a:t>	grades</a:t>
            </a:r>
          </a:p>
          <a:p>
            <a:pPr marL="82296" indent="0">
              <a:buNone/>
            </a:pPr>
            <a:r>
              <a:rPr lang="en-US" dirty="0"/>
              <a:t>	</a:t>
            </a:r>
            <a:r>
              <a:rPr lang="en-US" dirty="0" smtClean="0"/>
              <a:t>	other school related activities</a:t>
            </a:r>
          </a:p>
          <a:p>
            <a:pPr marL="82296" indent="0">
              <a:buNone/>
            </a:pPr>
            <a:r>
              <a:rPr lang="en-US" dirty="0"/>
              <a:t>	</a:t>
            </a:r>
            <a:r>
              <a:rPr lang="en-US" dirty="0" smtClean="0"/>
              <a:t>	</a:t>
            </a:r>
            <a:endParaRPr lang="en-US" dirty="0"/>
          </a:p>
        </p:txBody>
      </p:sp>
    </p:spTree>
    <p:extLst>
      <p:ext uri="{BB962C8B-B14F-4D97-AF65-F5344CB8AC3E}">
        <p14:creationId xmlns:p14="http://schemas.microsoft.com/office/powerpoint/2010/main" val="42945629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Sibling Conflict Scale (SIB)</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Assesses the degree of conflict between the adolescent and his or her brothers and sisters or other children and adolescents living in the home.</a:t>
            </a:r>
          </a:p>
          <a:p>
            <a:pPr lvl="2"/>
            <a:r>
              <a:rPr lang="en-US" dirty="0" smtClean="0"/>
              <a:t>Relations</a:t>
            </a:r>
          </a:p>
          <a:p>
            <a:pPr lvl="2"/>
            <a:r>
              <a:rPr lang="en-US" dirty="0" smtClean="0"/>
              <a:t>Fighting</a:t>
            </a:r>
          </a:p>
          <a:p>
            <a:pPr lvl="2"/>
            <a:r>
              <a:rPr lang="en-US" dirty="0" smtClean="0"/>
              <a:t>Arguing</a:t>
            </a:r>
          </a:p>
          <a:p>
            <a:pPr lvl="2"/>
            <a:r>
              <a:rPr lang="en-US" dirty="0" smtClean="0"/>
              <a:t>Jealousy</a:t>
            </a:r>
          </a:p>
          <a:p>
            <a:pPr lvl="2"/>
            <a:r>
              <a:rPr lang="en-US" dirty="0" smtClean="0"/>
              <a:t>Competition</a:t>
            </a:r>
          </a:p>
          <a:p>
            <a:pPr lvl="2"/>
            <a:r>
              <a:rPr lang="en-US" dirty="0" smtClean="0"/>
              <a:t>Differential treatment of children by parents</a:t>
            </a:r>
          </a:p>
          <a:p>
            <a:pPr lvl="2"/>
            <a:r>
              <a:rPr lang="en-US" dirty="0" smtClean="0"/>
              <a:t>Teasing</a:t>
            </a:r>
          </a:p>
          <a:p>
            <a:pPr lvl="2"/>
            <a:r>
              <a:rPr lang="en-US" dirty="0" smtClean="0"/>
              <a:t>Verbal Abuse </a:t>
            </a:r>
            <a:endParaRPr lang="en-US" dirty="0"/>
          </a:p>
        </p:txBody>
      </p:sp>
    </p:spTree>
    <p:extLst>
      <p:ext uri="{BB962C8B-B14F-4D97-AF65-F5344CB8AC3E}">
        <p14:creationId xmlns:p14="http://schemas.microsoft.com/office/powerpoint/2010/main" val="3671165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Eating Conflict Scale (EAT)</a:t>
            </a:r>
            <a:endParaRPr lang="en-US" dirty="0"/>
          </a:p>
        </p:txBody>
      </p:sp>
      <p:sp>
        <p:nvSpPr>
          <p:cNvPr id="3" name="Content Placeholder 2"/>
          <p:cNvSpPr>
            <a:spLocks noGrp="1"/>
          </p:cNvSpPr>
          <p:nvPr>
            <p:ph idx="1"/>
          </p:nvPr>
        </p:nvSpPr>
        <p:spPr/>
        <p:txBody>
          <a:bodyPr/>
          <a:lstStyle/>
          <a:p>
            <a:r>
              <a:rPr lang="en-US" dirty="0" smtClean="0"/>
              <a:t>Assesses the extent to which the parent and adolescent argue about:</a:t>
            </a:r>
          </a:p>
          <a:p>
            <a:pPr lvl="2"/>
            <a:r>
              <a:rPr lang="en-US" dirty="0" smtClean="0"/>
              <a:t>Food</a:t>
            </a:r>
          </a:p>
          <a:p>
            <a:pPr lvl="2"/>
            <a:r>
              <a:rPr lang="en-US" dirty="0" smtClean="0"/>
              <a:t>Eating</a:t>
            </a:r>
          </a:p>
          <a:p>
            <a:pPr lvl="2"/>
            <a:r>
              <a:rPr lang="en-US" dirty="0" smtClean="0"/>
              <a:t>Weight</a:t>
            </a:r>
          </a:p>
          <a:p>
            <a:pPr lvl="2"/>
            <a:r>
              <a:rPr lang="en-US" dirty="0" smtClean="0"/>
              <a:t>Desire for thinness</a:t>
            </a:r>
          </a:p>
          <a:p>
            <a:pPr lvl="2"/>
            <a:r>
              <a:rPr lang="en-US" dirty="0" smtClean="0"/>
              <a:t>Exercise</a:t>
            </a:r>
          </a:p>
          <a:p>
            <a:pPr lvl="2"/>
            <a:r>
              <a:rPr lang="en-US" dirty="0" smtClean="0"/>
              <a:t>Appearance related issues</a:t>
            </a:r>
            <a:endParaRPr lang="en-US" dirty="0"/>
          </a:p>
        </p:txBody>
      </p:sp>
    </p:spTree>
    <p:extLst>
      <p:ext uri="{BB962C8B-B14F-4D97-AF65-F5344CB8AC3E}">
        <p14:creationId xmlns:p14="http://schemas.microsoft.com/office/powerpoint/2010/main" val="40554260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The Beliefs Domain</a:t>
            </a:r>
            <a:endParaRPr lang="en-US" dirty="0"/>
          </a:p>
        </p:txBody>
      </p:sp>
    </p:spTree>
    <p:extLst>
      <p:ext uri="{BB962C8B-B14F-4D97-AF65-F5344CB8AC3E}">
        <p14:creationId xmlns:p14="http://schemas.microsoft.com/office/powerpoint/2010/main" val="3892913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Malicious Intent Scale (MALINT)</a:t>
            </a:r>
            <a:endParaRPr lang="en-US" dirty="0"/>
          </a:p>
        </p:txBody>
      </p:sp>
      <p:sp>
        <p:nvSpPr>
          <p:cNvPr id="4" name="Content Placeholder 3"/>
          <p:cNvSpPr>
            <a:spLocks noGrp="1"/>
          </p:cNvSpPr>
          <p:nvPr>
            <p:ph idx="1"/>
          </p:nvPr>
        </p:nvSpPr>
        <p:spPr/>
        <p:txBody>
          <a:bodyPr/>
          <a:lstStyle/>
          <a:p>
            <a:r>
              <a:rPr lang="en-US" dirty="0" smtClean="0"/>
              <a:t>Appears on PARQ Parent version only</a:t>
            </a:r>
          </a:p>
          <a:p>
            <a:r>
              <a:rPr lang="en-US" dirty="0" smtClean="0"/>
              <a:t>Assesses a parent’s belief that the adolescent misbehaves on purpose to anger, annoy, hurt, upset, or shock the parent(s)</a:t>
            </a:r>
            <a:endParaRPr lang="en-US" dirty="0"/>
          </a:p>
        </p:txBody>
      </p:sp>
    </p:spTree>
    <p:extLst>
      <p:ext uri="{BB962C8B-B14F-4D97-AF65-F5344CB8AC3E}">
        <p14:creationId xmlns:p14="http://schemas.microsoft.com/office/powerpoint/2010/main" val="16452845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Perfectionism Scale (PERF)</a:t>
            </a:r>
            <a:endParaRPr lang="en-US" dirty="0"/>
          </a:p>
        </p:txBody>
      </p:sp>
      <p:sp>
        <p:nvSpPr>
          <p:cNvPr id="3" name="Content Placeholder 2"/>
          <p:cNvSpPr>
            <a:spLocks noGrp="1"/>
          </p:cNvSpPr>
          <p:nvPr>
            <p:ph idx="1"/>
          </p:nvPr>
        </p:nvSpPr>
        <p:spPr/>
        <p:txBody>
          <a:bodyPr/>
          <a:lstStyle/>
          <a:p>
            <a:r>
              <a:rPr lang="en-US" dirty="0" smtClean="0"/>
              <a:t>Appears on PARQ parent version only</a:t>
            </a:r>
          </a:p>
          <a:p>
            <a:r>
              <a:rPr lang="en-US" dirty="0" smtClean="0"/>
              <a:t>Assesses a parent’s belief that a teenager should behave flawlessly at all times, or it is a catastrophe.  This includes, but is not limited to:</a:t>
            </a:r>
          </a:p>
          <a:p>
            <a:pPr lvl="2"/>
            <a:r>
              <a:rPr lang="en-US" dirty="0" smtClean="0"/>
              <a:t>Perfect school performance</a:t>
            </a:r>
          </a:p>
          <a:p>
            <a:pPr lvl="2"/>
            <a:r>
              <a:rPr lang="en-US" dirty="0" smtClean="0"/>
              <a:t>Taking very good care of personal possessions</a:t>
            </a:r>
          </a:p>
          <a:p>
            <a:pPr lvl="2"/>
            <a:r>
              <a:rPr lang="en-US" dirty="0" smtClean="0"/>
              <a:t>Making excellent choices regarding friends and high-risk behaviors (e.g., sexuality issues)</a:t>
            </a:r>
            <a:endParaRPr lang="en-US" dirty="0"/>
          </a:p>
        </p:txBody>
      </p:sp>
    </p:spTree>
    <p:extLst>
      <p:ext uri="{BB962C8B-B14F-4D97-AF65-F5344CB8AC3E}">
        <p14:creationId xmlns:p14="http://schemas.microsoft.com/office/powerpoint/2010/main" val="1793922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Behavioral-Family Systems Model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Biological changes of puberty</a:t>
            </a:r>
          </a:p>
          <a:p>
            <a:r>
              <a:rPr lang="en-US" dirty="0" smtClean="0"/>
              <a:t>2. Teenagers begin to demand increased independence</a:t>
            </a:r>
          </a:p>
          <a:p>
            <a:r>
              <a:rPr lang="en-US" dirty="0" smtClean="0"/>
              <a:t>3. Increased disturbance in parent-adolescent relationship</a:t>
            </a:r>
          </a:p>
          <a:p>
            <a:r>
              <a:rPr lang="en-US" dirty="0" smtClean="0"/>
              <a:t>4. Family reacts to normal conflict of early adolescence</a:t>
            </a:r>
          </a:p>
          <a:p>
            <a:pPr lvl="2"/>
            <a:r>
              <a:rPr lang="en-US" dirty="0" smtClean="0"/>
              <a:t>Problem-solving abilities</a:t>
            </a:r>
          </a:p>
          <a:p>
            <a:pPr lvl="2"/>
            <a:r>
              <a:rPr lang="en-US" dirty="0" smtClean="0"/>
              <a:t>Communication patterns</a:t>
            </a:r>
          </a:p>
          <a:p>
            <a:pPr lvl="2"/>
            <a:r>
              <a:rPr lang="en-US" dirty="0" smtClean="0"/>
              <a:t>Belief systems</a:t>
            </a:r>
          </a:p>
          <a:p>
            <a:pPr lvl="2"/>
            <a:r>
              <a:rPr lang="en-US" dirty="0" smtClean="0"/>
              <a:t>Family structure</a:t>
            </a:r>
            <a:endParaRPr lang="en-US" dirty="0"/>
          </a:p>
        </p:txBody>
      </p:sp>
    </p:spTree>
    <p:extLst>
      <p:ext uri="{BB962C8B-B14F-4D97-AF65-F5344CB8AC3E}">
        <p14:creationId xmlns:p14="http://schemas.microsoft.com/office/powerpoint/2010/main" val="33037336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Ruination Scale (RUIN)</a:t>
            </a:r>
            <a:endParaRPr lang="en-US" dirty="0"/>
          </a:p>
        </p:txBody>
      </p:sp>
      <p:sp>
        <p:nvSpPr>
          <p:cNvPr id="3" name="Content Placeholder 2"/>
          <p:cNvSpPr>
            <a:spLocks noGrp="1"/>
          </p:cNvSpPr>
          <p:nvPr>
            <p:ph idx="1"/>
          </p:nvPr>
        </p:nvSpPr>
        <p:spPr/>
        <p:txBody>
          <a:bodyPr>
            <a:normAutofit lnSpcReduction="10000"/>
          </a:bodyPr>
          <a:lstStyle/>
          <a:p>
            <a:r>
              <a:rPr lang="en-US" dirty="0" smtClean="0"/>
              <a:t>Parent: assesses a parent’s belief that, if a teenager is given too much freedom, the teenager may do things that could ruin his or her life and cause him or her to grow up to be an irresponsible adult</a:t>
            </a:r>
          </a:p>
          <a:p>
            <a:r>
              <a:rPr lang="en-US" dirty="0" smtClean="0"/>
              <a:t>Adolescent: assesses belief that parental restrictions and limitations will ruin the teenage years and interfere with personal enjoyment, same and opposite sex peer relationships, and recreational activities</a:t>
            </a:r>
            <a:endParaRPr lang="en-US" dirty="0"/>
          </a:p>
        </p:txBody>
      </p:sp>
    </p:spTree>
    <p:extLst>
      <p:ext uri="{BB962C8B-B14F-4D97-AF65-F5344CB8AC3E}">
        <p14:creationId xmlns:p14="http://schemas.microsoft.com/office/powerpoint/2010/main" val="285267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Autonomy Scale (AUT)</a:t>
            </a:r>
            <a:endParaRPr lang="en-US" dirty="0"/>
          </a:p>
        </p:txBody>
      </p:sp>
      <p:sp>
        <p:nvSpPr>
          <p:cNvPr id="3" name="Content Placeholder 2"/>
          <p:cNvSpPr>
            <a:spLocks noGrp="1"/>
          </p:cNvSpPr>
          <p:nvPr>
            <p:ph idx="1"/>
          </p:nvPr>
        </p:nvSpPr>
        <p:spPr/>
        <p:txBody>
          <a:bodyPr/>
          <a:lstStyle/>
          <a:p>
            <a:r>
              <a:rPr lang="en-US" dirty="0" smtClean="0"/>
              <a:t>Appears on PARQ Adolescent version only</a:t>
            </a:r>
          </a:p>
          <a:p>
            <a:r>
              <a:rPr lang="en-US" dirty="0" smtClean="0"/>
              <a:t>Assesses an adolescent’s belief that he or she should have as much freedom as he or she desires from parental </a:t>
            </a:r>
            <a:r>
              <a:rPr lang="en-US" dirty="0" err="1" smtClean="0"/>
              <a:t>restribtions</a:t>
            </a:r>
            <a:r>
              <a:rPr lang="en-US" dirty="0" smtClean="0"/>
              <a:t> and rules</a:t>
            </a:r>
            <a:endParaRPr lang="en-US" dirty="0"/>
          </a:p>
        </p:txBody>
      </p:sp>
    </p:spTree>
    <p:extLst>
      <p:ext uri="{BB962C8B-B14F-4D97-AF65-F5344CB8AC3E}">
        <p14:creationId xmlns:p14="http://schemas.microsoft.com/office/powerpoint/2010/main" val="32636463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Unfairness Scale</a:t>
            </a:r>
            <a:endParaRPr lang="en-US" dirty="0"/>
          </a:p>
        </p:txBody>
      </p:sp>
      <p:sp>
        <p:nvSpPr>
          <p:cNvPr id="3" name="Content Placeholder 2"/>
          <p:cNvSpPr>
            <a:spLocks noGrp="1"/>
          </p:cNvSpPr>
          <p:nvPr>
            <p:ph idx="1"/>
          </p:nvPr>
        </p:nvSpPr>
        <p:spPr/>
        <p:txBody>
          <a:bodyPr/>
          <a:lstStyle/>
          <a:p>
            <a:r>
              <a:rPr lang="en-US" dirty="0"/>
              <a:t>Appears on PARQ Adolescent version only</a:t>
            </a:r>
          </a:p>
          <a:p>
            <a:r>
              <a:rPr lang="en-US" dirty="0" smtClean="0"/>
              <a:t>Assesses an adolescent’s belief that parental rules and restrictions are intrinsically unjust and unfair</a:t>
            </a:r>
            <a:endParaRPr lang="en-US" dirty="0"/>
          </a:p>
        </p:txBody>
      </p:sp>
    </p:spTree>
    <p:extLst>
      <p:ext uri="{BB962C8B-B14F-4D97-AF65-F5344CB8AC3E}">
        <p14:creationId xmlns:p14="http://schemas.microsoft.com/office/powerpoint/2010/main" val="31098540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Family Structure Domain</a:t>
            </a:r>
            <a:endParaRPr lang="en-US" dirty="0"/>
          </a:p>
        </p:txBody>
      </p:sp>
    </p:spTree>
    <p:extLst>
      <p:ext uri="{BB962C8B-B14F-4D97-AF65-F5344CB8AC3E}">
        <p14:creationId xmlns:p14="http://schemas.microsoft.com/office/powerpoint/2010/main" val="36136079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Cohesion Scale (COH)</a:t>
            </a:r>
            <a:endParaRPr lang="en-US" dirty="0"/>
          </a:p>
        </p:txBody>
      </p:sp>
      <p:sp>
        <p:nvSpPr>
          <p:cNvPr id="3" name="Content Placeholder 2"/>
          <p:cNvSpPr>
            <a:spLocks noGrp="1"/>
          </p:cNvSpPr>
          <p:nvPr>
            <p:ph idx="1"/>
          </p:nvPr>
        </p:nvSpPr>
        <p:spPr/>
        <p:txBody>
          <a:bodyPr/>
          <a:lstStyle/>
          <a:p>
            <a:r>
              <a:rPr lang="en-US" dirty="0" smtClean="0"/>
              <a:t>Assesses a continuum of family togetherness from very connected, overinvolved, and enmeshed to very disconnected, alienated, and disengaged</a:t>
            </a:r>
          </a:p>
          <a:p>
            <a:pPr lvl="2"/>
            <a:r>
              <a:rPr lang="en-US" dirty="0" smtClean="0"/>
              <a:t>Loyalty to the family</a:t>
            </a:r>
          </a:p>
          <a:p>
            <a:pPr lvl="2"/>
            <a:r>
              <a:rPr lang="en-US" dirty="0" smtClean="0"/>
              <a:t>Mutual support</a:t>
            </a:r>
          </a:p>
          <a:p>
            <a:pPr lvl="2"/>
            <a:r>
              <a:rPr lang="en-US" dirty="0" smtClean="0"/>
              <a:t>Degree of separation between generations</a:t>
            </a:r>
          </a:p>
          <a:p>
            <a:pPr lvl="2"/>
            <a:r>
              <a:rPr lang="en-US" dirty="0" smtClean="0"/>
              <a:t>Degree of adolescent autonomy</a:t>
            </a:r>
          </a:p>
          <a:p>
            <a:pPr lvl="2"/>
            <a:r>
              <a:rPr lang="en-US" dirty="0" smtClean="0"/>
              <a:t>Involvement in family activities</a:t>
            </a:r>
          </a:p>
          <a:p>
            <a:pPr lvl="2"/>
            <a:r>
              <a:rPr lang="en-US" dirty="0" smtClean="0"/>
              <a:t>Feelings of closeness or togetherness</a:t>
            </a:r>
          </a:p>
        </p:txBody>
      </p:sp>
    </p:spTree>
    <p:extLst>
      <p:ext uri="{BB962C8B-B14F-4D97-AF65-F5344CB8AC3E}">
        <p14:creationId xmlns:p14="http://schemas.microsoft.com/office/powerpoint/2010/main" val="13012832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Coalitions Scale (COAL)</a:t>
            </a:r>
            <a:endParaRPr lang="en-US" dirty="0"/>
          </a:p>
        </p:txBody>
      </p:sp>
      <p:sp>
        <p:nvSpPr>
          <p:cNvPr id="3" name="Content Placeholder 2"/>
          <p:cNvSpPr>
            <a:spLocks noGrp="1"/>
          </p:cNvSpPr>
          <p:nvPr>
            <p:ph idx="1"/>
          </p:nvPr>
        </p:nvSpPr>
        <p:spPr/>
        <p:txBody>
          <a:bodyPr/>
          <a:lstStyle/>
          <a:p>
            <a:r>
              <a:rPr lang="en-US" dirty="0" smtClean="0"/>
              <a:t>Assesses the extent to which two family members consistently take sides or joint action against a third family member.  This scale is completed in one situation only; when the family has two parents or two guardians and the adolescent resides with both parents/guardians.  </a:t>
            </a:r>
            <a:endParaRPr lang="en-US" dirty="0"/>
          </a:p>
        </p:txBody>
      </p:sp>
    </p:spTree>
    <p:extLst>
      <p:ext uri="{BB962C8B-B14F-4D97-AF65-F5344CB8AC3E}">
        <p14:creationId xmlns:p14="http://schemas.microsoft.com/office/powerpoint/2010/main" val="3690603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Triangulation Scale (TRIANG)</a:t>
            </a:r>
            <a:endParaRPr lang="en-US" dirty="0"/>
          </a:p>
        </p:txBody>
      </p:sp>
      <p:sp>
        <p:nvSpPr>
          <p:cNvPr id="3" name="Content Placeholder 2"/>
          <p:cNvSpPr>
            <a:spLocks noGrp="1"/>
          </p:cNvSpPr>
          <p:nvPr>
            <p:ph idx="1"/>
          </p:nvPr>
        </p:nvSpPr>
        <p:spPr/>
        <p:txBody>
          <a:bodyPr/>
          <a:lstStyle/>
          <a:p>
            <a:r>
              <a:rPr lang="en-US" dirty="0" smtClean="0"/>
              <a:t>Assesses the extent to which two family members compete for the allegiance of the third, putting the third person in the middle.  Like the COAL scale, this scale is completed in one situation only: when the family has two parents or two guardians and the adolescent resides with both parents/guardians.</a:t>
            </a:r>
            <a:endParaRPr lang="en-US" dirty="0"/>
          </a:p>
        </p:txBody>
      </p:sp>
    </p:spTree>
    <p:extLst>
      <p:ext uri="{BB962C8B-B14F-4D97-AF65-F5344CB8AC3E}">
        <p14:creationId xmlns:p14="http://schemas.microsoft.com/office/powerpoint/2010/main" val="30301615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a:spLocks noGrp="1"/>
          </p:cNvSpPr>
          <p:nvPr>
            <p:ph type="title"/>
          </p:nvPr>
        </p:nvSpPr>
        <p:spPr>
          <a:xfrm>
            <a:off x="1524000" y="304800"/>
            <a:ext cx="6858000" cy="762000"/>
          </a:xfrm>
        </p:spPr>
        <p:txBody>
          <a:bodyPr/>
          <a:lstStyle/>
          <a:p>
            <a:pPr algn="ctr"/>
            <a:r>
              <a:rPr lang="en-US" dirty="0" smtClean="0"/>
              <a:t>PARQ™- SP</a:t>
            </a:r>
            <a:endParaRPr lang="en-US" dirty="0"/>
          </a:p>
        </p:txBody>
      </p:sp>
      <p:sp>
        <p:nvSpPr>
          <p:cNvPr id="3" name="Content Placeholder 3"/>
          <p:cNvSpPr>
            <a:spLocks noGrp="1"/>
          </p:cNvSpPr>
          <p:nvPr>
            <p:ph idx="1"/>
          </p:nvPr>
        </p:nvSpPr>
        <p:spPr>
          <a:xfrm>
            <a:off x="1524000" y="1272468"/>
            <a:ext cx="6858000" cy="4343400"/>
          </a:xfrm>
        </p:spPr>
        <p:txBody>
          <a:bodyPr>
            <a:normAutofit fontScale="85000" lnSpcReduction="20000"/>
          </a:bodyPr>
          <a:lstStyle/>
          <a:p>
            <a:r>
              <a:rPr lang="en-US" sz="2400" b="1" dirty="0" smtClean="0"/>
              <a:t>PARQ Adolescent or Parent Score Report</a:t>
            </a:r>
            <a:r>
              <a:rPr lang="en-US" sz="2000" b="1" dirty="0" smtClean="0"/>
              <a:t>:</a:t>
            </a:r>
            <a:r>
              <a:rPr lang="en-US" sz="2000" dirty="0" smtClean="0"/>
              <a:t> </a:t>
            </a:r>
          </a:p>
          <a:p>
            <a:pPr lvl="1"/>
            <a:endParaRPr lang="en-US" sz="1600" dirty="0" smtClean="0"/>
          </a:p>
          <a:p>
            <a:pPr lvl="1"/>
            <a:r>
              <a:rPr lang="en-US" sz="2400" dirty="0" smtClean="0"/>
              <a:t>Scale Summary Table includes Raw score, </a:t>
            </a:r>
            <a:r>
              <a:rPr lang="en-US" sz="2400" i="1" dirty="0" smtClean="0"/>
              <a:t>T</a:t>
            </a:r>
            <a:r>
              <a:rPr lang="en-US" sz="2400" dirty="0" smtClean="0"/>
              <a:t> score, %</a:t>
            </a:r>
            <a:r>
              <a:rPr lang="en-US" sz="2400" dirty="0" err="1" smtClean="0"/>
              <a:t>ile</a:t>
            </a:r>
            <a:r>
              <a:rPr lang="en-US" sz="2400" dirty="0" smtClean="0"/>
              <a:t> and Qualitative Classification</a:t>
            </a:r>
          </a:p>
          <a:p>
            <a:pPr lvl="1">
              <a:buNone/>
            </a:pPr>
            <a:endParaRPr lang="en-US" sz="2400" dirty="0" smtClean="0"/>
          </a:p>
          <a:p>
            <a:pPr lvl="1"/>
            <a:r>
              <a:rPr lang="en-US" sz="2400" dirty="0" smtClean="0"/>
              <a:t>Inconsistency Score Table for validity</a:t>
            </a:r>
          </a:p>
          <a:p>
            <a:pPr lvl="1"/>
            <a:endParaRPr lang="en-US" sz="2600" dirty="0" smtClean="0"/>
          </a:p>
          <a:p>
            <a:endParaRPr lang="en-US" sz="2400" b="1" dirty="0" smtClean="0"/>
          </a:p>
          <a:p>
            <a:r>
              <a:rPr lang="en-US" sz="2400" b="1" dirty="0" smtClean="0"/>
              <a:t>PARQ Adolescent or Parent Reliable Change Report</a:t>
            </a:r>
            <a:r>
              <a:rPr lang="en-US" sz="2000" b="1" dirty="0" smtClean="0"/>
              <a:t>:</a:t>
            </a:r>
            <a:r>
              <a:rPr lang="en-US" sz="2000" dirty="0" smtClean="0"/>
              <a:t> </a:t>
            </a:r>
          </a:p>
          <a:p>
            <a:pPr lvl="1"/>
            <a:endParaRPr lang="en-US" sz="1600" dirty="0" smtClean="0"/>
          </a:p>
          <a:p>
            <a:pPr lvl="1"/>
            <a:r>
              <a:rPr lang="en-US" sz="2400" dirty="0" smtClean="0"/>
              <a:t>Reliable Change Score Summary Table includes Time and Time 2 raw scores, Change Score and Probability Level</a:t>
            </a:r>
            <a:endParaRPr lang="en-US" sz="3200" dirty="0" smtClean="0"/>
          </a:p>
          <a:p>
            <a:pPr lvl="1"/>
            <a:endParaRPr lang="en-US" sz="2600" dirty="0" smtClean="0"/>
          </a:p>
          <a:p>
            <a:pPr>
              <a:buNone/>
            </a:pPr>
            <a:r>
              <a:rPr lang="en-US" sz="2600" dirty="0" smtClean="0"/>
              <a: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a:spLocks noGrp="1"/>
          </p:cNvSpPr>
          <p:nvPr>
            <p:ph type="title"/>
          </p:nvPr>
        </p:nvSpPr>
        <p:spPr>
          <a:xfrm>
            <a:off x="1524000" y="304800"/>
            <a:ext cx="6858000" cy="762000"/>
          </a:xfrm>
        </p:spPr>
        <p:txBody>
          <a:bodyPr/>
          <a:lstStyle/>
          <a:p>
            <a:pPr algn="ctr"/>
            <a:r>
              <a:rPr lang="en-US" dirty="0" smtClean="0"/>
              <a:t>PARQ™- SP</a:t>
            </a:r>
            <a:endParaRPr lang="en-US" dirty="0"/>
          </a:p>
        </p:txBody>
      </p:sp>
      <p:sp>
        <p:nvSpPr>
          <p:cNvPr id="3" name="Content Placeholder 3"/>
          <p:cNvSpPr>
            <a:spLocks noGrp="1"/>
          </p:cNvSpPr>
          <p:nvPr>
            <p:ph idx="1"/>
          </p:nvPr>
        </p:nvSpPr>
        <p:spPr>
          <a:xfrm>
            <a:off x="1524000" y="1219200"/>
            <a:ext cx="6858000" cy="4343400"/>
          </a:xfrm>
        </p:spPr>
        <p:txBody>
          <a:bodyPr>
            <a:normAutofit/>
          </a:bodyPr>
          <a:lstStyle/>
          <a:p>
            <a:r>
              <a:rPr lang="en-US" sz="2400" b="1" dirty="0" smtClean="0"/>
              <a:t>PARQ Adolescent or Parent Reliable Change Report</a:t>
            </a:r>
            <a:r>
              <a:rPr lang="en-US" sz="2000" b="1" dirty="0" smtClean="0"/>
              <a:t>:</a:t>
            </a:r>
            <a:r>
              <a:rPr lang="en-US" sz="2000" dirty="0" smtClean="0"/>
              <a:t> </a:t>
            </a:r>
          </a:p>
          <a:p>
            <a:pPr lvl="1"/>
            <a:endParaRPr lang="en-US" sz="1600" dirty="0" smtClean="0"/>
          </a:p>
          <a:p>
            <a:r>
              <a:rPr lang="en-US" sz="2400" dirty="0" smtClean="0"/>
              <a:t>Reliable Change Score Summary Table includes Time and Time 2 raw scores, Change Score and Probability Level</a:t>
            </a:r>
            <a:endParaRPr lang="en-US" sz="2600" dirty="0" smtClean="0"/>
          </a:p>
          <a:p>
            <a:pPr lvl="1"/>
            <a:endParaRPr lang="en-US" sz="2600" dirty="0" smtClean="0"/>
          </a:p>
          <a:p>
            <a:pPr>
              <a:buNone/>
            </a:pPr>
            <a:r>
              <a:rPr lang="en-US" sz="2600" dirty="0" smtClean="0"/>
              <a:t> </a:t>
            </a:r>
          </a:p>
          <a:p>
            <a:pPr>
              <a:buNone/>
            </a:pPr>
            <a:endParaRPr lang="en-US" dirty="0"/>
          </a:p>
        </p:txBody>
      </p:sp>
      <p:sp>
        <p:nvSpPr>
          <p:cNvPr id="4" name="Rectangle 3"/>
          <p:cNvSpPr/>
          <p:nvPr/>
        </p:nvSpPr>
        <p:spPr>
          <a:xfrm>
            <a:off x="3060700" y="5562600"/>
            <a:ext cx="4254500" cy="338554"/>
          </a:xfrm>
          <a:prstGeom prst="rect">
            <a:avLst/>
          </a:prstGeom>
        </p:spPr>
        <p:txBody>
          <a:bodyPr wrap="square">
            <a:spAutoFit/>
          </a:bodyPr>
          <a:lstStyle/>
          <a:p>
            <a:pPr algn="ctr">
              <a:buNone/>
            </a:pPr>
            <a:r>
              <a:rPr lang="en-US" sz="1600" dirty="0" smtClean="0">
                <a:hlinkClick r:id="rId3"/>
              </a:rPr>
              <a:t>Link to PBRS-SP product page on PAR website</a:t>
            </a:r>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599" y="304800"/>
            <a:ext cx="7860792" cy="1143000"/>
          </a:xfrm>
        </p:spPr>
        <p:txBody>
          <a:bodyPr>
            <a:normAutofit fontScale="90000"/>
          </a:bodyPr>
          <a:lstStyle/>
          <a:p>
            <a:r>
              <a:rPr lang="en-US" dirty="0" smtClean="0"/>
              <a:t>Case Illustration: 15 Y/O male with AD/HD Combined Subtype and ODD</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Jonathan Smith</a:t>
            </a:r>
          </a:p>
          <a:p>
            <a:r>
              <a:rPr lang="en-US" dirty="0" smtClean="0"/>
              <a:t>D’s and F’s in 10</a:t>
            </a:r>
            <a:r>
              <a:rPr lang="en-US" baseline="30000" dirty="0" smtClean="0"/>
              <a:t>th</a:t>
            </a:r>
            <a:r>
              <a:rPr lang="en-US" dirty="0" smtClean="0"/>
              <a:t> grade</a:t>
            </a:r>
          </a:p>
          <a:p>
            <a:r>
              <a:rPr lang="en-US" dirty="0" smtClean="0"/>
              <a:t>Behaving defiantly at home</a:t>
            </a:r>
          </a:p>
          <a:p>
            <a:r>
              <a:rPr lang="en-US" dirty="0" smtClean="0"/>
              <a:t>Daily arguments with mother</a:t>
            </a:r>
          </a:p>
          <a:p>
            <a:r>
              <a:rPr lang="en-US" dirty="0" smtClean="0"/>
              <a:t>Not completing homework and spending too much time away from home</a:t>
            </a:r>
          </a:p>
          <a:p>
            <a:r>
              <a:rPr lang="en-US" dirty="0" smtClean="0"/>
              <a:t>Parenting differences between mother and father</a:t>
            </a:r>
          </a:p>
        </p:txBody>
      </p:sp>
    </p:spTree>
    <p:extLst>
      <p:ext uri="{BB962C8B-B14F-4D97-AF65-F5344CB8AC3E}">
        <p14:creationId xmlns:p14="http://schemas.microsoft.com/office/powerpoint/2010/main" val="2989919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Factors</a:t>
            </a:r>
            <a:endParaRPr lang="en-US" dirty="0"/>
          </a:p>
        </p:txBody>
      </p:sp>
      <p:sp>
        <p:nvSpPr>
          <p:cNvPr id="3" name="Content Placeholder 2"/>
          <p:cNvSpPr>
            <a:spLocks noGrp="1"/>
          </p:cNvSpPr>
          <p:nvPr>
            <p:ph idx="1"/>
          </p:nvPr>
        </p:nvSpPr>
        <p:spPr/>
        <p:txBody>
          <a:bodyPr/>
          <a:lstStyle/>
          <a:p>
            <a:r>
              <a:rPr lang="en-US" dirty="0" smtClean="0"/>
              <a:t>In addition to individuation from parents, the adolescent must master: </a:t>
            </a:r>
            <a:r>
              <a:rPr lang="en-US" sz="1600" dirty="0" smtClean="0"/>
              <a:t>(Conger, 1977)</a:t>
            </a:r>
          </a:p>
          <a:p>
            <a:pPr lvl="2"/>
            <a:r>
              <a:rPr lang="en-US" dirty="0" smtClean="0"/>
              <a:t>Adjustment to the physical changes of puberty and growth and the psychological changes of sexual maturity</a:t>
            </a:r>
          </a:p>
          <a:p>
            <a:pPr lvl="2"/>
            <a:r>
              <a:rPr lang="en-US" dirty="0" smtClean="0"/>
              <a:t>Development of a system of values and a sense of identity</a:t>
            </a:r>
          </a:p>
          <a:p>
            <a:pPr lvl="2"/>
            <a:r>
              <a:rPr lang="en-US" dirty="0" smtClean="0"/>
              <a:t>Establishment of effective social and working relationships with same and opposite sex peers</a:t>
            </a:r>
          </a:p>
          <a:p>
            <a:pPr lvl="2"/>
            <a:r>
              <a:rPr lang="en-US" dirty="0" smtClean="0"/>
              <a:t>Preparations for a vocation or career</a:t>
            </a:r>
            <a:endParaRPr lang="en-US" dirty="0"/>
          </a:p>
        </p:txBody>
      </p:sp>
    </p:spTree>
    <p:extLst>
      <p:ext uri="{BB962C8B-B14F-4D97-AF65-F5344CB8AC3E}">
        <p14:creationId xmlns:p14="http://schemas.microsoft.com/office/powerpoint/2010/main" val="30004667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Confirmed presence of AD/HD symptoms based on DSM-IV</a:t>
            </a:r>
          </a:p>
          <a:p>
            <a:r>
              <a:rPr lang="en-US" dirty="0" err="1" smtClean="0"/>
              <a:t>Conners</a:t>
            </a:r>
            <a:r>
              <a:rPr lang="en-US" dirty="0" smtClean="0"/>
              <a:t> 3 parent form indicate clinically significant elevated scores for Inattention, Hyperactivity/Impulsivity, Executive Functioning, the </a:t>
            </a:r>
            <a:r>
              <a:rPr lang="en-US" dirty="0" err="1" smtClean="0"/>
              <a:t>Conners</a:t>
            </a:r>
            <a:r>
              <a:rPr lang="en-US" dirty="0" smtClean="0"/>
              <a:t> Global Index Total, and DSM scales for </a:t>
            </a:r>
            <a:r>
              <a:rPr lang="en-US" dirty="0" err="1" smtClean="0"/>
              <a:t>inttentive</a:t>
            </a:r>
            <a:r>
              <a:rPr lang="en-US" dirty="0" smtClean="0"/>
              <a:t>, hyperactive/impulsive, and oppositional defiant disorder</a:t>
            </a:r>
          </a:p>
          <a:p>
            <a:r>
              <a:rPr lang="en-US" dirty="0" smtClean="0"/>
              <a:t>Five teachers consistently rated Jonathan as exhibiting significant inattention on the Child Attention Profile</a:t>
            </a:r>
          </a:p>
          <a:p>
            <a:r>
              <a:rPr lang="en-US" dirty="0" smtClean="0"/>
              <a:t>Jonathan rated himself as exhibiting significant problems with attention on the </a:t>
            </a:r>
            <a:r>
              <a:rPr lang="en-US" dirty="0" err="1" smtClean="0"/>
              <a:t>ACTeRS</a:t>
            </a:r>
            <a:r>
              <a:rPr lang="en-US" dirty="0" smtClean="0"/>
              <a:t> Self-report</a:t>
            </a:r>
          </a:p>
          <a:p>
            <a:r>
              <a:rPr lang="en-US" dirty="0" smtClean="0"/>
              <a:t>Diagnostic interview confirmed presence of all 8 indicators of ODD diagnosis in DSM-IV</a:t>
            </a:r>
          </a:p>
        </p:txBody>
      </p:sp>
    </p:spTree>
    <p:extLst>
      <p:ext uri="{BB962C8B-B14F-4D97-AF65-F5344CB8AC3E}">
        <p14:creationId xmlns:p14="http://schemas.microsoft.com/office/powerpoint/2010/main" val="17150926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(cont.)</a:t>
            </a:r>
            <a:endParaRPr lang="en-US" dirty="0"/>
          </a:p>
        </p:txBody>
      </p:sp>
      <p:sp>
        <p:nvSpPr>
          <p:cNvPr id="3" name="Content Placeholder 2"/>
          <p:cNvSpPr>
            <a:spLocks noGrp="1"/>
          </p:cNvSpPr>
          <p:nvPr>
            <p:ph idx="1"/>
          </p:nvPr>
        </p:nvSpPr>
        <p:spPr/>
        <p:txBody>
          <a:bodyPr/>
          <a:lstStyle/>
          <a:p>
            <a:r>
              <a:rPr lang="en-US" dirty="0" smtClean="0"/>
              <a:t>WISC-IV: FSIQ=102 with all index scores in average range</a:t>
            </a:r>
          </a:p>
          <a:p>
            <a:r>
              <a:rPr lang="en-US" dirty="0" smtClean="0"/>
              <a:t>WIAT-II indicated reading, spelling, and math in average range, however, he obtained a borderline score of 78 on Written Expression—examiner observed that Jonathan acted bored and restless during WE administration and appeared to give it minimal effort</a:t>
            </a:r>
            <a:endParaRPr lang="en-US" dirty="0"/>
          </a:p>
        </p:txBody>
      </p:sp>
    </p:spTree>
    <p:extLst>
      <p:ext uri="{BB962C8B-B14F-4D97-AF65-F5344CB8AC3E}">
        <p14:creationId xmlns:p14="http://schemas.microsoft.com/office/powerpoint/2010/main" val="16407819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a:t>
            </a:r>
            <a:endParaRPr lang="en-US" dirty="0"/>
          </a:p>
        </p:txBody>
      </p:sp>
      <p:sp>
        <p:nvSpPr>
          <p:cNvPr id="3" name="Content Placeholder 2"/>
          <p:cNvSpPr>
            <a:spLocks noGrp="1"/>
          </p:cNvSpPr>
          <p:nvPr>
            <p:ph idx="1"/>
          </p:nvPr>
        </p:nvSpPr>
        <p:spPr/>
        <p:txBody>
          <a:bodyPr/>
          <a:lstStyle/>
          <a:p>
            <a:r>
              <a:rPr lang="en-US" dirty="0" smtClean="0"/>
              <a:t>Problem-solving skill training</a:t>
            </a:r>
          </a:p>
          <a:p>
            <a:r>
              <a:rPr lang="en-US" dirty="0" smtClean="0"/>
              <a:t>Communication training</a:t>
            </a:r>
          </a:p>
          <a:p>
            <a:r>
              <a:rPr lang="en-US" dirty="0" smtClean="0"/>
              <a:t>Cognitive restructuring</a:t>
            </a:r>
          </a:p>
          <a:p>
            <a:r>
              <a:rPr lang="en-US" dirty="0" smtClean="0"/>
              <a:t>Functional/Structural Interventions</a:t>
            </a:r>
            <a:endParaRPr lang="en-US" dirty="0"/>
          </a:p>
        </p:txBody>
      </p:sp>
    </p:spTree>
    <p:extLst>
      <p:ext uri="{BB962C8B-B14F-4D97-AF65-F5344CB8AC3E}">
        <p14:creationId xmlns:p14="http://schemas.microsoft.com/office/powerpoint/2010/main" val="25678398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Problem-Solving Training</a:t>
            </a:r>
            <a:endParaRPr lang="en-US" dirty="0"/>
          </a:p>
        </p:txBody>
      </p:sp>
      <p:sp>
        <p:nvSpPr>
          <p:cNvPr id="3" name="Content Placeholder 2"/>
          <p:cNvSpPr>
            <a:spLocks noGrp="1"/>
          </p:cNvSpPr>
          <p:nvPr>
            <p:ph idx="1"/>
          </p:nvPr>
        </p:nvSpPr>
        <p:spPr/>
        <p:txBody>
          <a:bodyPr/>
          <a:lstStyle/>
          <a:p>
            <a:r>
              <a:rPr lang="en-US" dirty="0" smtClean="0"/>
              <a:t>Engagement</a:t>
            </a:r>
          </a:p>
          <a:p>
            <a:r>
              <a:rPr lang="en-US" dirty="0" smtClean="0"/>
              <a:t>Skill Building</a:t>
            </a:r>
          </a:p>
          <a:p>
            <a:r>
              <a:rPr lang="en-US" dirty="0" smtClean="0"/>
              <a:t>Resolution of intense problems</a:t>
            </a:r>
          </a:p>
          <a:p>
            <a:r>
              <a:rPr lang="en-US" dirty="0" smtClean="0"/>
              <a:t>Disengagement</a:t>
            </a:r>
            <a:endParaRPr lang="en-US" dirty="0"/>
          </a:p>
        </p:txBody>
      </p:sp>
    </p:spTree>
    <p:extLst>
      <p:ext uri="{BB962C8B-B14F-4D97-AF65-F5344CB8AC3E}">
        <p14:creationId xmlns:p14="http://schemas.microsoft.com/office/powerpoint/2010/main" val="39457186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Problem-Solving Training</a:t>
            </a:r>
            <a:endParaRPr lang="en-US" dirty="0"/>
          </a:p>
        </p:txBody>
      </p:sp>
      <p:sp>
        <p:nvSpPr>
          <p:cNvPr id="3" name="Content Placeholder 2"/>
          <p:cNvSpPr>
            <a:spLocks noGrp="1"/>
          </p:cNvSpPr>
          <p:nvPr>
            <p:ph idx="1"/>
          </p:nvPr>
        </p:nvSpPr>
        <p:spPr/>
        <p:txBody>
          <a:bodyPr/>
          <a:lstStyle/>
          <a:p>
            <a:r>
              <a:rPr lang="en-US" dirty="0" smtClean="0"/>
              <a:t>Problem Definition Phase</a:t>
            </a:r>
          </a:p>
          <a:p>
            <a:pPr lvl="1"/>
            <a:r>
              <a:rPr lang="en-US" dirty="0" smtClean="0"/>
              <a:t>Goals</a:t>
            </a:r>
          </a:p>
          <a:p>
            <a:pPr lvl="2"/>
            <a:r>
              <a:rPr lang="en-US" dirty="0"/>
              <a:t>Clearly express perspective</a:t>
            </a:r>
          </a:p>
          <a:p>
            <a:pPr lvl="2"/>
            <a:r>
              <a:rPr lang="en-US" dirty="0"/>
              <a:t>Understand others’ perspectives</a:t>
            </a:r>
          </a:p>
          <a:p>
            <a:pPr lvl="2"/>
            <a:r>
              <a:rPr lang="en-US" dirty="0"/>
              <a:t>Limit topic under consideration</a:t>
            </a:r>
          </a:p>
          <a:p>
            <a:pPr marL="658368" lvl="2" indent="0">
              <a:buNone/>
            </a:pPr>
            <a:endParaRPr lang="en-US" dirty="0"/>
          </a:p>
          <a:p>
            <a:pPr marL="658368" lvl="2" indent="0">
              <a:buNone/>
            </a:pPr>
            <a:endParaRPr lang="en-US" dirty="0" smtClean="0"/>
          </a:p>
          <a:p>
            <a:pPr marL="658368" lvl="2" indent="0">
              <a:buNone/>
            </a:pPr>
            <a:endParaRPr lang="en-US" dirty="0" smtClean="0"/>
          </a:p>
          <a:p>
            <a:pPr lvl="2"/>
            <a:endParaRPr lang="en-US" dirty="0" smtClean="0"/>
          </a:p>
        </p:txBody>
      </p:sp>
    </p:spTree>
    <p:extLst>
      <p:ext uri="{BB962C8B-B14F-4D97-AF65-F5344CB8AC3E}">
        <p14:creationId xmlns:p14="http://schemas.microsoft.com/office/powerpoint/2010/main" val="226727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Problem-Solving Training</a:t>
            </a:r>
            <a:endParaRPr lang="en-US" dirty="0"/>
          </a:p>
        </p:txBody>
      </p:sp>
      <p:sp>
        <p:nvSpPr>
          <p:cNvPr id="3" name="Content Placeholder 2"/>
          <p:cNvSpPr>
            <a:spLocks noGrp="1"/>
          </p:cNvSpPr>
          <p:nvPr>
            <p:ph idx="1"/>
          </p:nvPr>
        </p:nvSpPr>
        <p:spPr/>
        <p:txBody>
          <a:bodyPr/>
          <a:lstStyle/>
          <a:p>
            <a:r>
              <a:rPr lang="en-US" dirty="0" smtClean="0"/>
              <a:t>Generation of Alternative Solutions</a:t>
            </a:r>
          </a:p>
          <a:p>
            <a:pPr lvl="1"/>
            <a:r>
              <a:rPr lang="en-US" dirty="0" smtClean="0"/>
              <a:t>Goal: family members list a variety of suggestions for ways to resolve the specific dispute</a:t>
            </a:r>
          </a:p>
          <a:p>
            <a:pPr lvl="2"/>
            <a:r>
              <a:rPr lang="en-US" dirty="0" smtClean="0"/>
              <a:t>List as many ideas as possible</a:t>
            </a:r>
          </a:p>
          <a:p>
            <a:pPr lvl="2"/>
            <a:r>
              <a:rPr lang="en-US" dirty="0" smtClean="0"/>
              <a:t>Defer evaluation of the ideas until later in the discussion</a:t>
            </a:r>
          </a:p>
          <a:p>
            <a:pPr lvl="2"/>
            <a:r>
              <a:rPr lang="en-US" dirty="0" smtClean="0"/>
              <a:t>Suggest creative and outrageous ideas: anything goes</a:t>
            </a:r>
            <a:endParaRPr lang="en-US" dirty="0"/>
          </a:p>
        </p:txBody>
      </p:sp>
    </p:spTree>
    <p:extLst>
      <p:ext uri="{BB962C8B-B14F-4D97-AF65-F5344CB8AC3E}">
        <p14:creationId xmlns:p14="http://schemas.microsoft.com/office/powerpoint/2010/main" val="33589694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Problem-Solving Training</a:t>
            </a:r>
            <a:endParaRPr lang="en-US" dirty="0"/>
          </a:p>
        </p:txBody>
      </p:sp>
      <p:sp>
        <p:nvSpPr>
          <p:cNvPr id="3" name="Content Placeholder 2"/>
          <p:cNvSpPr>
            <a:spLocks noGrp="1"/>
          </p:cNvSpPr>
          <p:nvPr>
            <p:ph idx="1"/>
          </p:nvPr>
        </p:nvSpPr>
        <p:spPr/>
        <p:txBody>
          <a:bodyPr/>
          <a:lstStyle/>
          <a:p>
            <a:r>
              <a:rPr lang="en-US" dirty="0" smtClean="0"/>
              <a:t>Decision Making</a:t>
            </a:r>
          </a:p>
          <a:p>
            <a:pPr lvl="1"/>
            <a:r>
              <a:rPr lang="en-US" dirty="0" smtClean="0"/>
              <a:t>Goals</a:t>
            </a:r>
          </a:p>
          <a:p>
            <a:pPr lvl="2"/>
            <a:r>
              <a:rPr lang="en-US" dirty="0" smtClean="0"/>
              <a:t>Evaluate each idea by projecting positive and negative consequences</a:t>
            </a:r>
          </a:p>
          <a:p>
            <a:pPr lvl="2"/>
            <a:r>
              <a:rPr lang="en-US" dirty="0" smtClean="0"/>
              <a:t>Rate independently each idea as positive or negative for them</a:t>
            </a:r>
          </a:p>
          <a:p>
            <a:pPr lvl="2"/>
            <a:r>
              <a:rPr lang="en-US" dirty="0" smtClean="0"/>
              <a:t>Negotiate an agreement to implement one or more solutions that maximize the positive and minimize the negative consequences for each family member</a:t>
            </a:r>
            <a:endParaRPr lang="en-US" dirty="0"/>
          </a:p>
        </p:txBody>
      </p:sp>
    </p:spTree>
    <p:extLst>
      <p:ext uri="{BB962C8B-B14F-4D97-AF65-F5344CB8AC3E}">
        <p14:creationId xmlns:p14="http://schemas.microsoft.com/office/powerpoint/2010/main" val="39720104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Problem-Solving Training</a:t>
            </a:r>
            <a:endParaRPr lang="en-US" dirty="0"/>
          </a:p>
        </p:txBody>
      </p:sp>
      <p:sp>
        <p:nvSpPr>
          <p:cNvPr id="3" name="Content Placeholder 2"/>
          <p:cNvSpPr>
            <a:spLocks noGrp="1"/>
          </p:cNvSpPr>
          <p:nvPr>
            <p:ph idx="1"/>
          </p:nvPr>
        </p:nvSpPr>
        <p:spPr/>
        <p:txBody>
          <a:bodyPr/>
          <a:lstStyle/>
          <a:p>
            <a:r>
              <a:rPr lang="en-US" dirty="0" smtClean="0"/>
              <a:t>Planning implementation</a:t>
            </a:r>
          </a:p>
          <a:p>
            <a:pPr lvl="1"/>
            <a:r>
              <a:rPr lang="en-US" dirty="0" smtClean="0"/>
              <a:t>Goals</a:t>
            </a:r>
          </a:p>
          <a:p>
            <a:pPr lvl="2"/>
            <a:r>
              <a:rPr lang="en-US" dirty="0" smtClean="0"/>
              <a:t>Specify the details that are necessary to put an agreed-upon solution into operation</a:t>
            </a:r>
          </a:p>
          <a:p>
            <a:pPr lvl="2"/>
            <a:r>
              <a:rPr lang="en-US" dirty="0" smtClean="0"/>
              <a:t>Anticipate difficulties that may arise during the implementation of the solution </a:t>
            </a:r>
          </a:p>
          <a:p>
            <a:pPr lvl="2"/>
            <a:r>
              <a:rPr lang="en-US" dirty="0" smtClean="0"/>
              <a:t>Renegotiation: report outcome and revise or move forward as necessary</a:t>
            </a:r>
            <a:endParaRPr lang="en-US" dirty="0"/>
          </a:p>
        </p:txBody>
      </p:sp>
    </p:spTree>
    <p:extLst>
      <p:ext uri="{BB962C8B-B14F-4D97-AF65-F5344CB8AC3E}">
        <p14:creationId xmlns:p14="http://schemas.microsoft.com/office/powerpoint/2010/main" val="6839320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Training</a:t>
            </a:r>
            <a:endParaRPr lang="en-US" dirty="0"/>
          </a:p>
        </p:txBody>
      </p:sp>
      <p:sp>
        <p:nvSpPr>
          <p:cNvPr id="3" name="Content Placeholder 2"/>
          <p:cNvSpPr>
            <a:spLocks noGrp="1"/>
          </p:cNvSpPr>
          <p:nvPr>
            <p:ph idx="1"/>
          </p:nvPr>
        </p:nvSpPr>
        <p:spPr/>
        <p:txBody>
          <a:bodyPr/>
          <a:lstStyle/>
          <a:p>
            <a:r>
              <a:rPr lang="en-US" dirty="0" smtClean="0"/>
              <a:t>Takes place during problem-solving discussions</a:t>
            </a:r>
          </a:p>
          <a:p>
            <a:r>
              <a:rPr lang="en-US" dirty="0" smtClean="0"/>
              <a:t>Informal procedure tailored to family’s needs</a:t>
            </a:r>
          </a:p>
          <a:p>
            <a:r>
              <a:rPr lang="en-US" dirty="0" smtClean="0"/>
              <a:t>Can be discussed separately and/or on a “catch it—correct it” basis</a:t>
            </a:r>
          </a:p>
          <a:p>
            <a:r>
              <a:rPr lang="en-US" dirty="0" smtClean="0"/>
              <a:t>Feedback, Instructions and Modeling, and Behavior Rehearsal</a:t>
            </a:r>
          </a:p>
          <a:p>
            <a:r>
              <a:rPr lang="en-US" dirty="0" smtClean="0"/>
              <a:t>Teach self-monitoring</a:t>
            </a:r>
            <a:endParaRPr lang="en-US" dirty="0"/>
          </a:p>
        </p:txBody>
      </p:sp>
    </p:spTree>
    <p:extLst>
      <p:ext uri="{BB962C8B-B14F-4D97-AF65-F5344CB8AC3E}">
        <p14:creationId xmlns:p14="http://schemas.microsoft.com/office/powerpoint/2010/main" val="15088437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Training</a:t>
            </a:r>
            <a:endParaRPr lang="en-US" dirty="0"/>
          </a:p>
        </p:txBody>
      </p:sp>
      <p:sp>
        <p:nvSpPr>
          <p:cNvPr id="3" name="Content Placeholder 2"/>
          <p:cNvSpPr>
            <a:spLocks noGrp="1"/>
          </p:cNvSpPr>
          <p:nvPr>
            <p:ph idx="1"/>
          </p:nvPr>
        </p:nvSpPr>
        <p:spPr/>
        <p:txBody>
          <a:bodyPr/>
          <a:lstStyle/>
          <a:p>
            <a:r>
              <a:rPr lang="en-US" dirty="0" smtClean="0"/>
              <a:t>Problematic behaviors:</a:t>
            </a:r>
          </a:p>
          <a:p>
            <a:pPr lvl="1"/>
            <a:r>
              <a:rPr lang="en-US" dirty="0" smtClean="0"/>
              <a:t>Talking through a third person</a:t>
            </a:r>
          </a:p>
          <a:p>
            <a:pPr lvl="1"/>
            <a:r>
              <a:rPr lang="en-US" dirty="0" smtClean="0"/>
              <a:t>Accusing,  blaming, defensive statements</a:t>
            </a:r>
          </a:p>
          <a:p>
            <a:pPr lvl="1"/>
            <a:r>
              <a:rPr lang="en-US" dirty="0" smtClean="0"/>
              <a:t>Putting down, shaming</a:t>
            </a:r>
          </a:p>
          <a:p>
            <a:pPr lvl="1"/>
            <a:r>
              <a:rPr lang="en-US" dirty="0" smtClean="0"/>
              <a:t>Interrupting</a:t>
            </a:r>
          </a:p>
          <a:p>
            <a:pPr lvl="1"/>
            <a:r>
              <a:rPr lang="en-US" dirty="0" smtClean="0"/>
              <a:t>Overgeneralizing, </a:t>
            </a:r>
            <a:r>
              <a:rPr lang="en-US" dirty="0" err="1" smtClean="0"/>
              <a:t>catastrophizing</a:t>
            </a:r>
            <a:r>
              <a:rPr lang="en-US" dirty="0" smtClean="0"/>
              <a:t>, extremist or rigid statements</a:t>
            </a:r>
          </a:p>
          <a:p>
            <a:pPr lvl="1"/>
            <a:r>
              <a:rPr lang="en-US" dirty="0" smtClean="0"/>
              <a:t>Lecturing, preaching, moralizing</a:t>
            </a:r>
          </a:p>
          <a:p>
            <a:pPr lvl="1"/>
            <a:r>
              <a:rPr lang="en-US" dirty="0" smtClean="0"/>
              <a:t>Sarcasm</a:t>
            </a:r>
            <a:endParaRPr lang="en-US" dirty="0"/>
          </a:p>
        </p:txBody>
      </p:sp>
    </p:spTree>
    <p:extLst>
      <p:ext uri="{BB962C8B-B14F-4D97-AF65-F5344CB8AC3E}">
        <p14:creationId xmlns:p14="http://schemas.microsoft.com/office/powerpoint/2010/main" val="3571748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Problem Solving and Communication Skills</a:t>
            </a:r>
            <a:endParaRPr lang="en-US" dirty="0"/>
          </a:p>
        </p:txBody>
      </p:sp>
      <p:sp>
        <p:nvSpPr>
          <p:cNvPr id="3" name="Content Placeholder 2"/>
          <p:cNvSpPr>
            <a:spLocks noGrp="1"/>
          </p:cNvSpPr>
          <p:nvPr>
            <p:ph idx="1"/>
          </p:nvPr>
        </p:nvSpPr>
        <p:spPr/>
        <p:txBody>
          <a:bodyPr/>
          <a:lstStyle/>
          <a:p>
            <a:r>
              <a:rPr lang="en-US" dirty="0" smtClean="0"/>
              <a:t>Problem finding</a:t>
            </a:r>
          </a:p>
          <a:p>
            <a:r>
              <a:rPr lang="en-US" dirty="0" smtClean="0"/>
              <a:t>Problem definition</a:t>
            </a:r>
          </a:p>
          <a:p>
            <a:r>
              <a:rPr lang="en-US" dirty="0" smtClean="0"/>
              <a:t>Generation of solutions</a:t>
            </a:r>
          </a:p>
          <a:p>
            <a:r>
              <a:rPr lang="en-US" dirty="0" smtClean="0"/>
              <a:t>Evaluation</a:t>
            </a:r>
          </a:p>
          <a:p>
            <a:r>
              <a:rPr lang="en-US" dirty="0" smtClean="0"/>
              <a:t>Decision making</a:t>
            </a:r>
          </a:p>
          <a:p>
            <a:r>
              <a:rPr lang="en-US" dirty="0" smtClean="0"/>
              <a:t>Implementation planning</a:t>
            </a:r>
          </a:p>
          <a:p>
            <a:r>
              <a:rPr lang="en-US" dirty="0" smtClean="0"/>
              <a:t>Verification</a:t>
            </a:r>
          </a:p>
        </p:txBody>
      </p:sp>
    </p:spTree>
    <p:extLst>
      <p:ext uri="{BB962C8B-B14F-4D97-AF65-F5344CB8AC3E}">
        <p14:creationId xmlns:p14="http://schemas.microsoft.com/office/powerpoint/2010/main" val="10335850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Training</a:t>
            </a:r>
            <a:endParaRPr lang="en-US" dirty="0"/>
          </a:p>
        </p:txBody>
      </p:sp>
      <p:sp>
        <p:nvSpPr>
          <p:cNvPr id="3" name="Content Placeholder 2"/>
          <p:cNvSpPr>
            <a:spLocks noGrp="1"/>
          </p:cNvSpPr>
          <p:nvPr>
            <p:ph idx="1"/>
          </p:nvPr>
        </p:nvSpPr>
        <p:spPr/>
        <p:txBody>
          <a:bodyPr/>
          <a:lstStyle/>
          <a:p>
            <a:r>
              <a:rPr lang="en-US" dirty="0" smtClean="0"/>
              <a:t>Problematic behaviors (cont.)</a:t>
            </a:r>
          </a:p>
          <a:p>
            <a:pPr lvl="1"/>
            <a:r>
              <a:rPr lang="en-US" dirty="0" smtClean="0"/>
              <a:t>Failing to make eye contact</a:t>
            </a:r>
          </a:p>
          <a:p>
            <a:pPr lvl="1"/>
            <a:r>
              <a:rPr lang="en-US" dirty="0" smtClean="0"/>
              <a:t>Fidgeting, restlessness, or gesturing while being spoken to</a:t>
            </a:r>
          </a:p>
          <a:p>
            <a:pPr lvl="1"/>
            <a:r>
              <a:rPr lang="en-US" dirty="0" smtClean="0"/>
              <a:t>Mind reading</a:t>
            </a:r>
          </a:p>
          <a:p>
            <a:pPr lvl="1"/>
            <a:r>
              <a:rPr lang="en-US" dirty="0" smtClean="0"/>
              <a:t>Getting off the topic</a:t>
            </a:r>
          </a:p>
          <a:p>
            <a:pPr lvl="1"/>
            <a:r>
              <a:rPr lang="en-US" dirty="0" smtClean="0"/>
              <a:t>Commanding, ordering</a:t>
            </a:r>
          </a:p>
          <a:p>
            <a:pPr lvl="1"/>
            <a:r>
              <a:rPr lang="en-US" dirty="0" smtClean="0"/>
              <a:t>Dwelling on the past</a:t>
            </a:r>
          </a:p>
          <a:p>
            <a:pPr lvl="1"/>
            <a:r>
              <a:rPr lang="en-US" dirty="0" smtClean="0"/>
              <a:t>Monopolizing the conversation</a:t>
            </a:r>
            <a:endParaRPr lang="en-US" dirty="0"/>
          </a:p>
        </p:txBody>
      </p:sp>
    </p:spTree>
    <p:extLst>
      <p:ext uri="{BB962C8B-B14F-4D97-AF65-F5344CB8AC3E}">
        <p14:creationId xmlns:p14="http://schemas.microsoft.com/office/powerpoint/2010/main" val="26116284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Training</a:t>
            </a:r>
            <a:endParaRPr lang="en-US" dirty="0"/>
          </a:p>
        </p:txBody>
      </p:sp>
      <p:sp>
        <p:nvSpPr>
          <p:cNvPr id="3" name="Content Placeholder 2"/>
          <p:cNvSpPr>
            <a:spLocks noGrp="1"/>
          </p:cNvSpPr>
          <p:nvPr>
            <p:ph idx="1"/>
          </p:nvPr>
        </p:nvSpPr>
        <p:spPr/>
        <p:txBody>
          <a:bodyPr/>
          <a:lstStyle/>
          <a:p>
            <a:r>
              <a:rPr lang="en-US" dirty="0" smtClean="0"/>
              <a:t>Problematic behaviors (cont.)</a:t>
            </a:r>
          </a:p>
          <a:p>
            <a:pPr lvl="1"/>
            <a:r>
              <a:rPr lang="en-US" dirty="0" smtClean="0"/>
              <a:t>Intellectualizing</a:t>
            </a:r>
          </a:p>
          <a:p>
            <a:pPr lvl="1"/>
            <a:r>
              <a:rPr lang="en-US" dirty="0" smtClean="0"/>
              <a:t>Threatening</a:t>
            </a:r>
          </a:p>
          <a:p>
            <a:pPr lvl="1"/>
            <a:r>
              <a:rPr lang="en-US" dirty="0" smtClean="0"/>
              <a:t>Humoring, discounting</a:t>
            </a:r>
          </a:p>
          <a:p>
            <a:pPr lvl="1"/>
            <a:r>
              <a:rPr lang="en-US" dirty="0" smtClean="0"/>
              <a:t>Incongruence between verbal and nonverbal behavior</a:t>
            </a:r>
          </a:p>
          <a:p>
            <a:pPr lvl="1"/>
            <a:r>
              <a:rPr lang="en-US" dirty="0" smtClean="0"/>
              <a:t>“psychologizing”</a:t>
            </a:r>
          </a:p>
          <a:p>
            <a:pPr lvl="1"/>
            <a:r>
              <a:rPr lang="en-US" dirty="0" smtClean="0"/>
              <a:t>Remaining silent, not responding</a:t>
            </a:r>
          </a:p>
        </p:txBody>
      </p:sp>
    </p:spTree>
    <p:extLst>
      <p:ext uri="{BB962C8B-B14F-4D97-AF65-F5344CB8AC3E}">
        <p14:creationId xmlns:p14="http://schemas.microsoft.com/office/powerpoint/2010/main" val="41542643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Restructuring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Dealing with misattributions</a:t>
            </a:r>
          </a:p>
          <a:p>
            <a:pPr lvl="1"/>
            <a:r>
              <a:rPr lang="en-US" dirty="0" smtClean="0"/>
              <a:t>Reframing Attributions</a:t>
            </a:r>
          </a:p>
          <a:p>
            <a:pPr lvl="1"/>
            <a:r>
              <a:rPr lang="en-US" dirty="0" smtClean="0"/>
              <a:t>Correcting through verification</a:t>
            </a:r>
          </a:p>
          <a:p>
            <a:r>
              <a:rPr lang="en-US" dirty="0" smtClean="0"/>
              <a:t>Dealing with Major Cognitive Distortions</a:t>
            </a:r>
          </a:p>
          <a:p>
            <a:pPr lvl="1"/>
            <a:r>
              <a:rPr lang="en-US" dirty="0" smtClean="0"/>
              <a:t>Give a rationale relating thoughts, feelings, and behavior</a:t>
            </a:r>
          </a:p>
          <a:p>
            <a:pPr lvl="1"/>
            <a:r>
              <a:rPr lang="en-US" dirty="0" smtClean="0"/>
              <a:t>Identify the inappropriate cognitions or cognitive process</a:t>
            </a:r>
          </a:p>
          <a:p>
            <a:pPr lvl="1"/>
            <a:r>
              <a:rPr lang="en-US" dirty="0" smtClean="0"/>
              <a:t>Challenge them</a:t>
            </a:r>
          </a:p>
          <a:p>
            <a:pPr lvl="1"/>
            <a:r>
              <a:rPr lang="en-US" dirty="0" smtClean="0"/>
              <a:t>Model a more appropriate alternative</a:t>
            </a:r>
          </a:p>
          <a:p>
            <a:pPr lvl="1"/>
            <a:r>
              <a:rPr lang="en-US" dirty="0" smtClean="0"/>
              <a:t>Propose an experiment to test validity of beliefs</a:t>
            </a:r>
          </a:p>
          <a:p>
            <a:pPr lvl="1"/>
            <a:r>
              <a:rPr lang="en-US" dirty="0" smtClean="0"/>
              <a:t>Help family to plan a strategy to complete the experiment and rehearse the alternative cognitions</a:t>
            </a:r>
            <a:endParaRPr lang="en-US" dirty="0"/>
          </a:p>
        </p:txBody>
      </p:sp>
    </p:spTree>
    <p:extLst>
      <p:ext uri="{BB962C8B-B14F-4D97-AF65-F5344CB8AC3E}">
        <p14:creationId xmlns:p14="http://schemas.microsoft.com/office/powerpoint/2010/main" val="13218439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Functional/Structural Interventions</a:t>
            </a:r>
            <a:endParaRPr lang="en-US" dirty="0"/>
          </a:p>
        </p:txBody>
      </p:sp>
      <p:sp>
        <p:nvSpPr>
          <p:cNvPr id="3" name="Content Placeholder 2"/>
          <p:cNvSpPr>
            <a:spLocks noGrp="1"/>
          </p:cNvSpPr>
          <p:nvPr>
            <p:ph idx="1"/>
          </p:nvPr>
        </p:nvSpPr>
        <p:spPr/>
        <p:txBody>
          <a:bodyPr/>
          <a:lstStyle/>
          <a:p>
            <a:r>
              <a:rPr lang="en-US" dirty="0" smtClean="0"/>
              <a:t>Weak parental coalitions</a:t>
            </a:r>
          </a:p>
          <a:p>
            <a:r>
              <a:rPr lang="en-US" dirty="0" smtClean="0"/>
              <a:t>Cross-generational coalition</a:t>
            </a:r>
          </a:p>
          <a:p>
            <a:r>
              <a:rPr lang="en-US" dirty="0" smtClean="0"/>
              <a:t>Triangulation</a:t>
            </a:r>
          </a:p>
          <a:p>
            <a:r>
              <a:rPr lang="en-US" dirty="0" smtClean="0"/>
              <a:t>Adolescent misbehavior preventing parental conflict</a:t>
            </a:r>
          </a:p>
          <a:p>
            <a:r>
              <a:rPr lang="en-US" dirty="0" smtClean="0"/>
              <a:t>Overprotection-rebellion escalator</a:t>
            </a:r>
            <a:endParaRPr lang="en-US" dirty="0"/>
          </a:p>
        </p:txBody>
      </p:sp>
    </p:spTree>
    <p:extLst>
      <p:ext uri="{BB962C8B-B14F-4D97-AF65-F5344CB8AC3E}">
        <p14:creationId xmlns:p14="http://schemas.microsoft.com/office/powerpoint/2010/main" val="3080617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Functional/Structural Interventions</a:t>
            </a:r>
            <a:endParaRPr lang="en-US" dirty="0"/>
          </a:p>
        </p:txBody>
      </p:sp>
      <p:sp>
        <p:nvSpPr>
          <p:cNvPr id="3" name="Content Placeholder 2"/>
          <p:cNvSpPr>
            <a:spLocks noGrp="1"/>
          </p:cNvSpPr>
          <p:nvPr>
            <p:ph idx="1"/>
          </p:nvPr>
        </p:nvSpPr>
        <p:spPr/>
        <p:txBody>
          <a:bodyPr/>
          <a:lstStyle/>
          <a:p>
            <a:r>
              <a:rPr lang="en-US" dirty="0" smtClean="0"/>
              <a:t>Pinpoint the sequence of interaction that constitutes the problem</a:t>
            </a:r>
          </a:p>
          <a:p>
            <a:r>
              <a:rPr lang="en-US" dirty="0" smtClean="0"/>
              <a:t>Identify the functions</a:t>
            </a:r>
          </a:p>
          <a:p>
            <a:r>
              <a:rPr lang="en-US" dirty="0" smtClean="0"/>
              <a:t>Decide upon a goal for change</a:t>
            </a:r>
          </a:p>
          <a:p>
            <a:r>
              <a:rPr lang="en-US" dirty="0" smtClean="0"/>
              <a:t>Plan and implement a strategy for change</a:t>
            </a:r>
            <a:endParaRPr lang="en-US" dirty="0"/>
          </a:p>
        </p:txBody>
      </p:sp>
    </p:spTree>
    <p:extLst>
      <p:ext uri="{BB962C8B-B14F-4D97-AF65-F5344CB8AC3E}">
        <p14:creationId xmlns:p14="http://schemas.microsoft.com/office/powerpoint/2010/main" val="832766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Cognitions</a:t>
            </a:r>
            <a:endParaRPr lang="en-US" dirty="0"/>
          </a:p>
        </p:txBody>
      </p:sp>
      <p:sp>
        <p:nvSpPr>
          <p:cNvPr id="3" name="Content Placeholder 2"/>
          <p:cNvSpPr>
            <a:spLocks noGrp="1"/>
          </p:cNvSpPr>
          <p:nvPr>
            <p:ph idx="1"/>
          </p:nvPr>
        </p:nvSpPr>
        <p:spPr/>
        <p:txBody>
          <a:bodyPr/>
          <a:lstStyle/>
          <a:p>
            <a:r>
              <a:rPr lang="en-US" dirty="0" smtClean="0"/>
              <a:t>(1) Relationship between thoughts and feelings</a:t>
            </a:r>
          </a:p>
          <a:p>
            <a:r>
              <a:rPr lang="en-US" dirty="0" smtClean="0"/>
              <a:t>(2) Cognition as information processing</a:t>
            </a:r>
          </a:p>
          <a:p>
            <a:r>
              <a:rPr lang="en-US" dirty="0" smtClean="0"/>
              <a:t>(3) Basic assumptions and themes underlying dysfunctional cognitions</a:t>
            </a:r>
            <a:endParaRPr lang="en-US" dirty="0"/>
          </a:p>
        </p:txBody>
      </p:sp>
    </p:spTree>
    <p:extLst>
      <p:ext uri="{BB962C8B-B14F-4D97-AF65-F5344CB8AC3E}">
        <p14:creationId xmlns:p14="http://schemas.microsoft.com/office/powerpoint/2010/main" val="2204837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Cognition as information processing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Arbitrary Inference</a:t>
            </a:r>
          </a:p>
          <a:p>
            <a:r>
              <a:rPr lang="en-US" dirty="0" smtClean="0"/>
              <a:t>Selective Abstraction</a:t>
            </a:r>
          </a:p>
          <a:p>
            <a:r>
              <a:rPr lang="en-US" dirty="0" smtClean="0"/>
              <a:t>Overgeneralization</a:t>
            </a:r>
          </a:p>
          <a:p>
            <a:r>
              <a:rPr lang="en-US" dirty="0" smtClean="0"/>
              <a:t>Magnification and Minimization</a:t>
            </a:r>
          </a:p>
          <a:p>
            <a:r>
              <a:rPr lang="en-US" dirty="0" smtClean="0"/>
              <a:t>Absolutistic, Dichotomous reasoning</a:t>
            </a:r>
          </a:p>
          <a:p>
            <a:r>
              <a:rPr lang="en-US" dirty="0" smtClean="0"/>
              <a:t>Perfectionism</a:t>
            </a:r>
          </a:p>
          <a:p>
            <a:r>
              <a:rPr lang="en-US" dirty="0" smtClean="0"/>
              <a:t>Ruination</a:t>
            </a:r>
          </a:p>
          <a:p>
            <a:r>
              <a:rPr lang="en-US" dirty="0" smtClean="0"/>
              <a:t>Fairness</a:t>
            </a:r>
          </a:p>
          <a:p>
            <a:r>
              <a:rPr lang="en-US" dirty="0" smtClean="0"/>
              <a:t>Love/Approval</a:t>
            </a:r>
          </a:p>
          <a:p>
            <a:r>
              <a:rPr lang="en-US" dirty="0" smtClean="0"/>
              <a:t>Obedience</a:t>
            </a:r>
          </a:p>
          <a:p>
            <a:r>
              <a:rPr lang="en-US" dirty="0" smtClean="0"/>
              <a:t>Self-blame</a:t>
            </a:r>
          </a:p>
          <a:p>
            <a:r>
              <a:rPr lang="en-US" dirty="0" smtClean="0"/>
              <a:t>Malicious Intent</a:t>
            </a:r>
          </a:p>
          <a:p>
            <a:r>
              <a:rPr lang="en-US" dirty="0" smtClean="0"/>
              <a:t>Autonomy</a:t>
            </a:r>
          </a:p>
          <a:p>
            <a:endParaRPr lang="en-US" dirty="0" smtClean="0"/>
          </a:p>
          <a:p>
            <a:endParaRPr lang="en-US" dirty="0"/>
          </a:p>
        </p:txBody>
      </p:sp>
    </p:spTree>
    <p:extLst>
      <p:ext uri="{BB962C8B-B14F-4D97-AF65-F5344CB8AC3E}">
        <p14:creationId xmlns:p14="http://schemas.microsoft.com/office/powerpoint/2010/main" val="1417250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p:txBody>
          <a:bodyPr/>
          <a:lstStyle/>
          <a:p>
            <a:r>
              <a:rPr lang="en-US" dirty="0" smtClean="0"/>
              <a:t>Alignment</a:t>
            </a:r>
          </a:p>
          <a:p>
            <a:r>
              <a:rPr lang="en-US" dirty="0" smtClean="0"/>
              <a:t>Coalition</a:t>
            </a:r>
          </a:p>
          <a:p>
            <a:r>
              <a:rPr lang="en-US" dirty="0" smtClean="0"/>
              <a:t>Cohesion</a:t>
            </a:r>
          </a:p>
          <a:p>
            <a:pPr lvl="2"/>
            <a:r>
              <a:rPr lang="en-US" dirty="0" smtClean="0"/>
              <a:t>Enmeshment</a:t>
            </a:r>
          </a:p>
          <a:p>
            <a:pPr lvl="2"/>
            <a:r>
              <a:rPr lang="en-US" dirty="0" smtClean="0"/>
              <a:t>Disengagement</a:t>
            </a:r>
          </a:p>
          <a:p>
            <a:r>
              <a:rPr lang="en-US" dirty="0" smtClean="0"/>
              <a:t>Triangulation</a:t>
            </a:r>
          </a:p>
          <a:p>
            <a:endParaRPr lang="en-US" dirty="0"/>
          </a:p>
        </p:txBody>
      </p:sp>
    </p:spTree>
    <p:extLst>
      <p:ext uri="{BB962C8B-B14F-4D97-AF65-F5344CB8AC3E}">
        <p14:creationId xmlns:p14="http://schemas.microsoft.com/office/powerpoint/2010/main" val="528513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Analysis</a:t>
            </a:r>
            <a:endParaRPr lang="en-US" dirty="0"/>
          </a:p>
        </p:txBody>
      </p:sp>
      <p:sp>
        <p:nvSpPr>
          <p:cNvPr id="3" name="Content Placeholder 2"/>
          <p:cNvSpPr>
            <a:spLocks noGrp="1"/>
          </p:cNvSpPr>
          <p:nvPr>
            <p:ph idx="1"/>
          </p:nvPr>
        </p:nvSpPr>
        <p:spPr/>
        <p:txBody>
          <a:bodyPr/>
          <a:lstStyle/>
          <a:p>
            <a:r>
              <a:rPr lang="en-US" dirty="0" smtClean="0"/>
              <a:t>Positive reinforcement</a:t>
            </a:r>
          </a:p>
          <a:p>
            <a:r>
              <a:rPr lang="en-US" dirty="0" smtClean="0"/>
              <a:t>Negative reinforcement</a:t>
            </a:r>
          </a:p>
          <a:p>
            <a:r>
              <a:rPr lang="en-US" dirty="0" smtClean="0"/>
              <a:t>Punishment</a:t>
            </a:r>
          </a:p>
          <a:p>
            <a:r>
              <a:rPr lang="en-US" dirty="0" smtClean="0"/>
              <a:t>Avoidance</a:t>
            </a:r>
          </a:p>
          <a:p>
            <a:r>
              <a:rPr lang="en-US" dirty="0" smtClean="0"/>
              <a:t>Reciprocity</a:t>
            </a:r>
          </a:p>
          <a:p>
            <a:r>
              <a:rPr lang="en-US" dirty="0" smtClean="0"/>
              <a:t>Coercion</a:t>
            </a:r>
            <a:endParaRPr lang="en-US" dirty="0"/>
          </a:p>
        </p:txBody>
      </p:sp>
    </p:spTree>
    <p:extLst>
      <p:ext uri="{BB962C8B-B14F-4D97-AF65-F5344CB8AC3E}">
        <p14:creationId xmlns:p14="http://schemas.microsoft.com/office/powerpoint/2010/main" val="7805362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1696</TotalTime>
  <Words>1902</Words>
  <Application>Microsoft Macintosh PowerPoint</Application>
  <PresentationFormat>On-screen Show (4:3)</PresentationFormat>
  <Paragraphs>340</Paragraphs>
  <Slides>54</Slides>
  <Notes>54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Calibri</vt:lpstr>
      <vt:lpstr>Gill Sans MT</vt:lpstr>
      <vt:lpstr>Verdana</vt:lpstr>
      <vt:lpstr>Wingdings 2</vt:lpstr>
      <vt:lpstr>Solstice</vt:lpstr>
      <vt:lpstr>Assessment and treatment of parent-adolescent conflict</vt:lpstr>
      <vt:lpstr>Behavioral-Family Systems Model</vt:lpstr>
      <vt:lpstr>Behavioral-Family Systems Model</vt:lpstr>
      <vt:lpstr>Developmental Factors</vt:lpstr>
      <vt:lpstr>Problem Solving and Communication Skills</vt:lpstr>
      <vt:lpstr>Cognitions</vt:lpstr>
      <vt:lpstr>Cognition as information processing</vt:lpstr>
      <vt:lpstr>Structure</vt:lpstr>
      <vt:lpstr>Functional Analysis</vt:lpstr>
      <vt:lpstr>Behavioral-Family Systems Hypotheses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Reliability and Validity</vt:lpstr>
      <vt:lpstr>Overt Conflict/Skill Deficits Domain</vt:lpstr>
      <vt:lpstr>Global Distress Scale (GDS)</vt:lpstr>
      <vt:lpstr>Communication Scale (COM)</vt:lpstr>
      <vt:lpstr>Problem Solving Scale (PRSL)</vt:lpstr>
      <vt:lpstr>School Conflict Scale (SCH)</vt:lpstr>
      <vt:lpstr>Sibling Conflict Scale (SIB)</vt:lpstr>
      <vt:lpstr>Eating Conflict Scale (EAT)</vt:lpstr>
      <vt:lpstr>The Beliefs Domain</vt:lpstr>
      <vt:lpstr>Malicious Intent Scale (MALINT)</vt:lpstr>
      <vt:lpstr>Perfectionism Scale (PERF)</vt:lpstr>
      <vt:lpstr>Ruination Scale (RUIN)</vt:lpstr>
      <vt:lpstr>Autonomy Scale (AUT)</vt:lpstr>
      <vt:lpstr>Unfairness Scale</vt:lpstr>
      <vt:lpstr>Family Structure Domain</vt:lpstr>
      <vt:lpstr>Cohesion Scale (COH)</vt:lpstr>
      <vt:lpstr>Coalitions Scale (COAL)</vt:lpstr>
      <vt:lpstr>Triangulation Scale (TRIANG)</vt:lpstr>
      <vt:lpstr>PARQ™- SP</vt:lpstr>
      <vt:lpstr>PARQ™- SP</vt:lpstr>
      <vt:lpstr>Case Illustration: 15 Y/O male with AD/HD Combined Subtype and ODD</vt:lpstr>
      <vt:lpstr>Case study (cont.)</vt:lpstr>
      <vt:lpstr>Case Study (cont.)</vt:lpstr>
      <vt:lpstr>Intervention</vt:lpstr>
      <vt:lpstr>Problem-Solving Training</vt:lpstr>
      <vt:lpstr>Problem-Solving Training</vt:lpstr>
      <vt:lpstr>Problem-Solving Training</vt:lpstr>
      <vt:lpstr>Problem-Solving Training</vt:lpstr>
      <vt:lpstr>Problem-Solving Training</vt:lpstr>
      <vt:lpstr>Communication Training</vt:lpstr>
      <vt:lpstr>Communication Training</vt:lpstr>
      <vt:lpstr>Communication Training</vt:lpstr>
      <vt:lpstr>Communication Training</vt:lpstr>
      <vt:lpstr>Cognitive Restructuring</vt:lpstr>
      <vt:lpstr>Functional/Structural Interventions</vt:lpstr>
      <vt:lpstr>Functional/Structural Interventions</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rbrummer</dc:creator>
  <cp:lastModifiedBy>Microsoft Office User</cp:lastModifiedBy>
  <cp:revision>108</cp:revision>
  <dcterms:created xsi:type="dcterms:W3CDTF">2009-07-27T18:02:11Z</dcterms:created>
  <dcterms:modified xsi:type="dcterms:W3CDTF">2019-03-18T14:08:25Z</dcterms:modified>
</cp:coreProperties>
</file>