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20624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2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a:srgbClr val="036767"/>
    <a:srgbClr val="67325A"/>
    <a:srgbClr val="3F6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049" autoAdjust="0"/>
    <p:restoredTop sz="94660"/>
  </p:normalViewPr>
  <p:slideViewPr>
    <p:cSldViewPr snapToGrid="0">
      <p:cViewPr varScale="1">
        <p:scale>
          <a:sx n="24" d="100"/>
          <a:sy n="24" d="100"/>
        </p:scale>
        <p:origin x="1608" y="102"/>
      </p:cViewPr>
      <p:guideLst>
        <p:guide orient="horz" pos="10368"/>
        <p:guide pos="13248"/>
      </p:guideLst>
    </p:cSldViewPr>
  </p:slideViewPr>
  <p:notesTextViewPr>
    <p:cViewPr>
      <p:scale>
        <a:sx n="3" d="2"/>
        <a:sy n="3" d="2"/>
      </p:scale>
      <p:origin x="0" y="0"/>
    </p:cViewPr>
  </p:notesTextViewPr>
  <p:notesViewPr>
    <p:cSldViewPr snapToGrid="0"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1/4/2019</a:t>
            </a:fld>
            <a:endParaRPr lang="en-US"/>
          </a:p>
        </p:txBody>
      </p:sp>
      <p:sp>
        <p:nvSpPr>
          <p:cNvPr id="4" name="Slide Image Placeholder 3"/>
          <p:cNvSpPr>
            <a:spLocks noGrp="1" noRot="1" noChangeAspect="1"/>
          </p:cNvSpPr>
          <p:nvPr>
            <p:ph type="sldImg" idx="2"/>
          </p:nvPr>
        </p:nvSpPr>
        <p:spPr>
          <a:xfrm>
            <a:off x="1457325" y="1143000"/>
            <a:ext cx="39433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5" name="Rectangle 44"/>
          <p:cNvSpPr/>
          <p:nvPr/>
        </p:nvSpPr>
        <p:spPr>
          <a:xfrm>
            <a:off x="657225" y="14798040"/>
            <a:ext cx="438150"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47" name="Rectangle 46"/>
          <p:cNvSpPr/>
          <p:nvPr/>
        </p:nvSpPr>
        <p:spPr>
          <a:xfrm>
            <a:off x="657225" y="23301960"/>
            <a:ext cx="438150" cy="914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58" name="Rectangle 101"/>
          <p:cNvSpPr>
            <a:spLocks noChangeArrowheads="1"/>
          </p:cNvSpPr>
          <p:nvPr userDrawn="1"/>
        </p:nvSpPr>
        <p:spPr bwMode="auto">
          <a:xfrm>
            <a:off x="1" y="32004000"/>
            <a:ext cx="42062400" cy="914400"/>
          </a:xfrm>
          <a:prstGeom prst="rect">
            <a:avLst/>
          </a:prstGeom>
          <a:solidFill>
            <a:schemeClr val="accent2">
              <a:lumMod val="60000"/>
              <a:lumOff val="40000"/>
            </a:schemeClr>
          </a:solidFill>
          <a:ln>
            <a:noFill/>
          </a:ln>
          <a:effectLst/>
        </p:spPr>
        <p:txBody>
          <a:bodyPr wrap="none" anchor="ctr"/>
          <a:lstStyle/>
          <a:p>
            <a:r>
              <a:rPr lang="en-US" sz="7258" dirty="0" smtClean="0"/>
              <a:t>`</a:t>
            </a:r>
            <a:endParaRPr lang="en-US" sz="7258" dirty="0"/>
          </a:p>
        </p:txBody>
      </p:sp>
      <p:sp>
        <p:nvSpPr>
          <p:cNvPr id="59" name="Line 112"/>
          <p:cNvSpPr>
            <a:spLocks noChangeShapeType="1"/>
          </p:cNvSpPr>
          <p:nvPr userDrawn="1"/>
        </p:nvSpPr>
        <p:spPr bwMode="white">
          <a:xfrm>
            <a:off x="0" y="32004000"/>
            <a:ext cx="420624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
        <p:nvSpPr>
          <p:cNvPr id="43" name="Rectangle 42"/>
          <p:cNvSpPr/>
          <p:nvPr userDrawn="1"/>
        </p:nvSpPr>
        <p:spPr bwMode="white">
          <a:xfrm>
            <a:off x="28358254" y="6172200"/>
            <a:ext cx="12556193"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42" name="Rectangle 41"/>
          <p:cNvSpPr/>
          <p:nvPr userDrawn="1"/>
        </p:nvSpPr>
        <p:spPr bwMode="white">
          <a:xfrm>
            <a:off x="14723026" y="6172200"/>
            <a:ext cx="12556193"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41" name="Rectangle 40"/>
          <p:cNvSpPr/>
          <p:nvPr userDrawn="1"/>
        </p:nvSpPr>
        <p:spPr bwMode="white">
          <a:xfrm>
            <a:off x="1070271" y="6172200"/>
            <a:ext cx="12556193"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39" name="Rectangle 38"/>
          <p:cNvSpPr/>
          <p:nvPr/>
        </p:nvSpPr>
        <p:spPr>
          <a:xfrm>
            <a:off x="657225" y="6172200"/>
            <a:ext cx="43815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33" name="Rectangle 101"/>
          <p:cNvSpPr>
            <a:spLocks noChangeArrowheads="1"/>
          </p:cNvSpPr>
          <p:nvPr userDrawn="1"/>
        </p:nvSpPr>
        <p:spPr bwMode="auto">
          <a:xfrm>
            <a:off x="1095376" y="3886200"/>
            <a:ext cx="40967025" cy="1600200"/>
          </a:xfrm>
          <a:prstGeom prst="rect">
            <a:avLst/>
          </a:prstGeom>
          <a:solidFill>
            <a:schemeClr val="accent2">
              <a:lumMod val="20000"/>
              <a:lumOff val="80000"/>
            </a:schemeClr>
          </a:solidFill>
          <a:ln>
            <a:noFill/>
          </a:ln>
          <a:effectLst/>
        </p:spPr>
        <p:txBody>
          <a:bodyPr wrap="none" anchor="ctr"/>
          <a:lstStyle/>
          <a:p>
            <a:endParaRPr lang="en-US" sz="7258"/>
          </a:p>
        </p:txBody>
      </p:sp>
      <p:sp>
        <p:nvSpPr>
          <p:cNvPr id="6" name="Title 5"/>
          <p:cNvSpPr>
            <a:spLocks noGrp="1"/>
          </p:cNvSpPr>
          <p:nvPr userDrawn="1">
            <p:ph type="title"/>
          </p:nvPr>
        </p:nvSpPr>
        <p:spPr/>
        <p:txBody>
          <a:bodyPr/>
          <a:lstStyle/>
          <a:p>
            <a:r>
              <a:rPr lang="en-US" smtClean="0"/>
              <a:t>Click to edit Master title style</a:t>
            </a:r>
            <a:endParaRPr lang="en-US"/>
          </a:p>
        </p:txBody>
      </p:sp>
      <p:sp>
        <p:nvSpPr>
          <p:cNvPr id="31" name="Text Placeholder 6"/>
          <p:cNvSpPr>
            <a:spLocks noGrp="1"/>
          </p:cNvSpPr>
          <p:nvPr userDrawn="1">
            <p:ph type="body" sz="quarter" idx="36"/>
          </p:nvPr>
        </p:nvSpPr>
        <p:spPr bwMode="auto">
          <a:xfrm>
            <a:off x="2117725" y="4083469"/>
            <a:ext cx="34175700" cy="1276992"/>
          </a:xfrm>
        </p:spPr>
        <p:txBody>
          <a:bodyPr anchor="ctr">
            <a:noAutofit/>
          </a:bodyPr>
          <a:lstStyle>
            <a:lvl1pPr marL="0" indent="0">
              <a:spcBef>
                <a:spcPts val="0"/>
              </a:spcBef>
              <a:buNone/>
              <a:defRPr sz="24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7" name="Text Placeholder 6"/>
          <p:cNvSpPr>
            <a:spLocks noGrp="1"/>
          </p:cNvSpPr>
          <p:nvPr userDrawn="1">
            <p:ph type="body" sz="quarter" idx="13" hasCustomPrompt="1"/>
          </p:nvPr>
        </p:nvSpPr>
        <p:spPr>
          <a:xfrm>
            <a:off x="1121663" y="6172200"/>
            <a:ext cx="12500852" cy="914400"/>
          </a:xfrm>
          <a:prstGeom prst="rect">
            <a:avLst/>
          </a:prstGeom>
          <a:solidFill>
            <a:schemeClr val="tx2"/>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userDrawn="1">
            <p:ph sz="quarter" idx="24" hasCustomPrompt="1"/>
          </p:nvPr>
        </p:nvSpPr>
        <p:spPr>
          <a:xfrm>
            <a:off x="1125612" y="7086601"/>
            <a:ext cx="12504801" cy="6840825"/>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userDrawn="1">
            <p:ph type="body" sz="quarter" idx="17" hasCustomPrompt="1"/>
          </p:nvPr>
        </p:nvSpPr>
        <p:spPr>
          <a:xfrm>
            <a:off x="1121663" y="14798040"/>
            <a:ext cx="12504801" cy="914400"/>
          </a:xfrm>
          <a:prstGeom prst="rect">
            <a:avLst/>
          </a:prstGeom>
          <a:solidFill>
            <a:schemeClr val="accent5"/>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userDrawn="1">
            <p:ph sz="quarter" idx="25" hasCustomPrompt="1"/>
          </p:nvPr>
        </p:nvSpPr>
        <p:spPr>
          <a:xfrm>
            <a:off x="1125612" y="15712440"/>
            <a:ext cx="12504801" cy="7440169"/>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userDrawn="1">
            <p:ph type="body" sz="quarter" idx="19" hasCustomPrompt="1"/>
          </p:nvPr>
        </p:nvSpPr>
        <p:spPr>
          <a:xfrm>
            <a:off x="1121663" y="23301960"/>
            <a:ext cx="12504801" cy="914400"/>
          </a:xfrm>
          <a:prstGeom prst="rect">
            <a:avLst/>
          </a:prstGeom>
          <a:solidFill>
            <a:schemeClr val="accent2">
              <a:lumMod val="75000"/>
            </a:schemeClr>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userDrawn="1">
            <p:ph sz="quarter" idx="26" hasCustomPrompt="1"/>
          </p:nvPr>
        </p:nvSpPr>
        <p:spPr>
          <a:xfrm>
            <a:off x="1125612" y="24216362"/>
            <a:ext cx="12504801" cy="7263385"/>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userDrawn="1">
            <p:ph type="body" sz="quarter" idx="21" hasCustomPrompt="1"/>
          </p:nvPr>
        </p:nvSpPr>
        <p:spPr>
          <a:xfrm>
            <a:off x="14774418" y="6172200"/>
            <a:ext cx="12504801" cy="914400"/>
          </a:xfrm>
          <a:prstGeom prst="rect">
            <a:avLst/>
          </a:prstGeom>
          <a:solidFill>
            <a:schemeClr val="accent2"/>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userDrawn="1">
            <p:ph sz="quarter" idx="27" hasCustomPrompt="1"/>
          </p:nvPr>
        </p:nvSpPr>
        <p:spPr>
          <a:xfrm>
            <a:off x="14774418" y="7086600"/>
            <a:ext cx="12504801" cy="492612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userDrawn="1">
            <p:ph sz="quarter" idx="23" hasCustomPrompt="1"/>
          </p:nvPr>
        </p:nvSpPr>
        <p:spPr>
          <a:xfrm>
            <a:off x="14774418" y="12456478"/>
            <a:ext cx="12504801" cy="6172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57" name="Content Placeholder 17"/>
          <p:cNvSpPr>
            <a:spLocks noGrp="1"/>
          </p:cNvSpPr>
          <p:nvPr>
            <p:ph sz="quarter" idx="37" hasCustomPrompt="1"/>
          </p:nvPr>
        </p:nvSpPr>
        <p:spPr>
          <a:xfrm>
            <a:off x="14774418" y="19072430"/>
            <a:ext cx="12504801" cy="3918814"/>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 name="Text Placeholder 6"/>
          <p:cNvSpPr>
            <a:spLocks noGrp="1"/>
          </p:cNvSpPr>
          <p:nvPr userDrawn="1">
            <p:ph type="body" sz="quarter" idx="29" hasCustomPrompt="1"/>
          </p:nvPr>
        </p:nvSpPr>
        <p:spPr>
          <a:xfrm>
            <a:off x="14774418" y="23301960"/>
            <a:ext cx="12504801" cy="914400"/>
          </a:xfrm>
          <a:prstGeom prst="rect">
            <a:avLst/>
          </a:prstGeom>
          <a:solidFill>
            <a:schemeClr val="accent1"/>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userDrawn="1">
            <p:ph sz="quarter" idx="30" hasCustomPrompt="1"/>
          </p:nvPr>
        </p:nvSpPr>
        <p:spPr>
          <a:xfrm>
            <a:off x="14774418" y="24216361"/>
            <a:ext cx="12504801" cy="726033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userDrawn="1">
            <p:ph type="body" sz="quarter" idx="31" hasCustomPrompt="1"/>
          </p:nvPr>
        </p:nvSpPr>
        <p:spPr>
          <a:xfrm>
            <a:off x="28409646" y="6172200"/>
            <a:ext cx="12504801" cy="914400"/>
          </a:xfrm>
          <a:prstGeom prst="rect">
            <a:avLst/>
          </a:prstGeom>
          <a:solidFill>
            <a:schemeClr val="accent1"/>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userDrawn="1">
            <p:ph sz="quarter" idx="32" hasCustomPrompt="1"/>
          </p:nvPr>
        </p:nvSpPr>
        <p:spPr>
          <a:xfrm>
            <a:off x="28409646" y="7086600"/>
            <a:ext cx="12504801" cy="7315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userDrawn="1">
            <p:ph sz="quarter" idx="33" hasCustomPrompt="1"/>
          </p:nvPr>
        </p:nvSpPr>
        <p:spPr>
          <a:xfrm>
            <a:off x="28409646" y="15251886"/>
            <a:ext cx="12504801" cy="7315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userDrawn="1">
            <p:ph type="body" sz="quarter" idx="34" hasCustomPrompt="1"/>
          </p:nvPr>
        </p:nvSpPr>
        <p:spPr>
          <a:xfrm>
            <a:off x="28409646" y="23301960"/>
            <a:ext cx="12504801" cy="914400"/>
          </a:xfrm>
          <a:prstGeom prst="rect">
            <a:avLst/>
          </a:prstGeom>
          <a:solidFill>
            <a:schemeClr val="accent3"/>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userDrawn="1">
            <p:ph sz="quarter" idx="35" hasCustomPrompt="1"/>
          </p:nvPr>
        </p:nvSpPr>
        <p:spPr>
          <a:xfrm>
            <a:off x="28409646" y="24216361"/>
            <a:ext cx="12504801" cy="726033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2" name="Instructions"/>
          <p:cNvSpPr/>
          <p:nvPr userDrawn="1"/>
        </p:nvSpPr>
        <p:spPr>
          <a:xfrm>
            <a:off x="42456735" y="-1"/>
            <a:ext cx="11928634"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smtClean="0">
                <a:solidFill>
                  <a:prstClr val="white">
                    <a:lumMod val="50000"/>
                  </a:prstClr>
                </a:solidFill>
                <a:latin typeface="Calibri Light" panose="020F0302020204030204" pitchFamily="34" charset="0"/>
                <a:cs typeface="Calibri" panose="020F0502020204030204" pitchFamily="34" charset="0"/>
              </a:rPr>
              <a:t>right-</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a </a:t>
            </a:r>
            <a:r>
              <a:rPr sz="6600" dirty="0" smtClean="0">
                <a:solidFill>
                  <a:prstClr val="white">
                    <a:lumMod val="50000"/>
                  </a:prstClr>
                </a:solidFill>
                <a:latin typeface="Calibri Light" panose="020F0302020204030204" pitchFamily="34" charset="0"/>
                <a:cs typeface="Calibri" panose="020F0502020204030204" pitchFamily="34" charset="0"/>
              </a:rPr>
              <a:t>picture</a:t>
            </a:r>
            <a:r>
              <a:rPr lang="en-US" sz="6600" dirty="0" smtClean="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smtClean="0">
                <a:solidFill>
                  <a:prstClr val="white">
                    <a:lumMod val="50000"/>
                  </a:prstClr>
                </a:solidFill>
                <a:latin typeface="Calibri Light" panose="020F0302020204030204" pitchFamily="34" charset="0"/>
                <a:cs typeface="Calibri" panose="020F0502020204030204" pitchFamily="34" charset="0"/>
              </a:rPr>
              <a:t>esize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40" name="Line 115"/>
          <p:cNvSpPr>
            <a:spLocks noChangeShapeType="1"/>
          </p:cNvSpPr>
          <p:nvPr/>
        </p:nvSpPr>
        <p:spPr bwMode="white">
          <a:xfrm>
            <a:off x="1095375"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
        <p:nvSpPr>
          <p:cNvPr id="48" name="Line 115"/>
          <p:cNvSpPr>
            <a:spLocks noChangeShapeType="1"/>
          </p:cNvSpPr>
          <p:nvPr/>
        </p:nvSpPr>
        <p:spPr bwMode="white">
          <a:xfrm>
            <a:off x="1095375" y="2330196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
        <p:nvSpPr>
          <p:cNvPr id="49" name="Rectangle 48"/>
          <p:cNvSpPr/>
          <p:nvPr userDrawn="1"/>
        </p:nvSpPr>
        <p:spPr>
          <a:xfrm>
            <a:off x="14305699" y="6172200"/>
            <a:ext cx="43815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50" name="Line 115"/>
          <p:cNvSpPr>
            <a:spLocks noChangeShapeType="1"/>
          </p:cNvSpPr>
          <p:nvPr userDrawn="1"/>
        </p:nvSpPr>
        <p:spPr bwMode="white">
          <a:xfrm>
            <a:off x="14746177"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
        <p:nvSpPr>
          <p:cNvPr id="51" name="Rectangle 50"/>
          <p:cNvSpPr/>
          <p:nvPr userDrawn="1"/>
        </p:nvSpPr>
        <p:spPr>
          <a:xfrm>
            <a:off x="27924760" y="6172200"/>
            <a:ext cx="43815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52" name="Line 115"/>
          <p:cNvSpPr>
            <a:spLocks noChangeShapeType="1"/>
          </p:cNvSpPr>
          <p:nvPr userDrawn="1"/>
        </p:nvSpPr>
        <p:spPr bwMode="white">
          <a:xfrm>
            <a:off x="28362910"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
        <p:nvSpPr>
          <p:cNvPr id="53" name="Rectangle 52"/>
          <p:cNvSpPr/>
          <p:nvPr userDrawn="1"/>
        </p:nvSpPr>
        <p:spPr>
          <a:xfrm>
            <a:off x="27927681" y="23298912"/>
            <a:ext cx="438150"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54" name="Line 115"/>
          <p:cNvSpPr>
            <a:spLocks noChangeShapeType="1"/>
          </p:cNvSpPr>
          <p:nvPr userDrawn="1"/>
        </p:nvSpPr>
        <p:spPr bwMode="white">
          <a:xfrm>
            <a:off x="28362910" y="23298912"/>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
        <p:nvSpPr>
          <p:cNvPr id="55" name="Rectangle 54"/>
          <p:cNvSpPr/>
          <p:nvPr userDrawn="1"/>
        </p:nvSpPr>
        <p:spPr>
          <a:xfrm>
            <a:off x="14309979" y="23298912"/>
            <a:ext cx="43815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dirty="0"/>
          </a:p>
        </p:txBody>
      </p:sp>
      <p:sp>
        <p:nvSpPr>
          <p:cNvPr id="56" name="Line 115"/>
          <p:cNvSpPr>
            <a:spLocks noChangeShapeType="1"/>
          </p:cNvSpPr>
          <p:nvPr userDrawn="1"/>
        </p:nvSpPr>
        <p:spPr bwMode="white">
          <a:xfrm>
            <a:off x="14748129" y="23298912"/>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
        <p:nvSpPr>
          <p:cNvPr id="3" name="Date Placeholder 2"/>
          <p:cNvSpPr>
            <a:spLocks noGrp="1"/>
          </p:cNvSpPr>
          <p:nvPr userDrawn="1">
            <p:ph type="dt" sz="half" idx="10"/>
          </p:nvPr>
        </p:nvSpPr>
        <p:spPr/>
        <p:txBody>
          <a:bodyPr/>
          <a:lstStyle/>
          <a:p>
            <a:fld id="{ECAA57DF-1C19-4726-AB84-014692BAD8F5}" type="datetimeFigureOut">
              <a:rPr lang="en-US" smtClean="0"/>
              <a:t>1/4/2019</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91B4C631-C489-4C11-812F-2172FBEAE82B}" type="slidenum">
              <a:rPr lang="en-US" smtClean="0"/>
              <a:t>‹#›</a:t>
            </a:fld>
            <a:endParaRPr lang="en-US"/>
          </a:p>
        </p:txBody>
      </p:sp>
      <p:sp>
        <p:nvSpPr>
          <p:cNvPr id="46" name="Line 115"/>
          <p:cNvSpPr>
            <a:spLocks noChangeShapeType="1"/>
          </p:cNvSpPr>
          <p:nvPr/>
        </p:nvSpPr>
        <p:spPr bwMode="white">
          <a:xfrm>
            <a:off x="1095375" y="1479804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8786">
          <p15:clr>
            <a:srgbClr val="A4A3A4"/>
          </p15:clr>
        </p15:guide>
        <p15:guide id="2" pos="17710">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04"/>
          <p:cNvSpPr>
            <a:spLocks noChangeArrowheads="1"/>
          </p:cNvSpPr>
          <p:nvPr userDrawn="1"/>
        </p:nvSpPr>
        <p:spPr bwMode="auto">
          <a:xfrm flipH="1">
            <a:off x="657225" y="0"/>
            <a:ext cx="438150" cy="3886200"/>
          </a:xfrm>
          <a:prstGeom prst="rect">
            <a:avLst/>
          </a:prstGeom>
          <a:solidFill>
            <a:schemeClr val="accent2"/>
          </a:solidFill>
          <a:ln>
            <a:noFill/>
          </a:ln>
          <a:effectLst/>
        </p:spPr>
        <p:txBody>
          <a:bodyPr wrap="none" anchor="ctr"/>
          <a:lstStyle/>
          <a:p>
            <a:endParaRPr lang="en-US" sz="7258"/>
          </a:p>
        </p:txBody>
      </p:sp>
      <p:sp>
        <p:nvSpPr>
          <p:cNvPr id="7" name="Rectangle 6"/>
          <p:cNvSpPr/>
          <p:nvPr userDrawn="1"/>
        </p:nvSpPr>
        <p:spPr bwMode="auto">
          <a:xfrm>
            <a:off x="1095374" y="0"/>
            <a:ext cx="40967025" cy="3886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a:p>
        </p:txBody>
      </p:sp>
      <p:sp>
        <p:nvSpPr>
          <p:cNvPr id="2" name="Title Placeholder 1"/>
          <p:cNvSpPr>
            <a:spLocks noGrp="1"/>
          </p:cNvSpPr>
          <p:nvPr>
            <p:ph type="title"/>
          </p:nvPr>
        </p:nvSpPr>
        <p:spPr bwMode="auto">
          <a:xfrm>
            <a:off x="2117725" y="1219260"/>
            <a:ext cx="34175700" cy="25145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134100" y="6019800"/>
            <a:ext cx="29794200" cy="23629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5375" y="32114698"/>
            <a:ext cx="946404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1/4/2019</a:t>
            </a:fld>
            <a:endParaRPr lang="en-US"/>
          </a:p>
        </p:txBody>
      </p:sp>
      <p:sp>
        <p:nvSpPr>
          <p:cNvPr id="5" name="Footer Placeholder 4"/>
          <p:cNvSpPr>
            <a:spLocks noGrp="1"/>
          </p:cNvSpPr>
          <p:nvPr>
            <p:ph type="ftr" sz="quarter" idx="3"/>
          </p:nvPr>
        </p:nvSpPr>
        <p:spPr>
          <a:xfrm>
            <a:off x="10559415" y="32114698"/>
            <a:ext cx="2094357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502985" y="32114698"/>
            <a:ext cx="946404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grpSp>
        <p:nvGrpSpPr>
          <p:cNvPr id="8" name="Group 7"/>
          <p:cNvGrpSpPr/>
          <p:nvPr userDrawn="1"/>
        </p:nvGrpSpPr>
        <p:grpSpPr bwMode="white">
          <a:xfrm>
            <a:off x="1095375" y="0"/>
            <a:ext cx="40967025" cy="5513832"/>
            <a:chOff x="1143000" y="0"/>
            <a:chExt cx="42748200" cy="5513832"/>
          </a:xfrm>
        </p:grpSpPr>
        <p:sp>
          <p:nvSpPr>
            <p:cNvPr id="9" name="Line 112"/>
            <p:cNvSpPr>
              <a:spLocks noChangeShapeType="1"/>
            </p:cNvSpPr>
            <p:nvPr userDrawn="1"/>
          </p:nvSpPr>
          <p:spPr bwMode="white">
            <a:xfrm>
              <a:off x="1143000" y="3899217"/>
              <a:ext cx="42748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
          <p:nvSpPr>
            <p:cNvPr id="10" name="Line 115"/>
            <p:cNvSpPr>
              <a:spLocks noChangeShapeType="1"/>
            </p:cNvSpPr>
            <p:nvPr userDrawn="1"/>
          </p:nvSpPr>
          <p:spPr bwMode="white">
            <a:xfrm>
              <a:off x="1143000" y="0"/>
              <a:ext cx="0" cy="5513832"/>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sp>
          <p:nvSpPr>
            <p:cNvPr id="11" name="Line 112"/>
            <p:cNvSpPr>
              <a:spLocks noChangeShapeType="1"/>
            </p:cNvSpPr>
            <p:nvPr userDrawn="1"/>
          </p:nvSpPr>
          <p:spPr bwMode="white">
            <a:xfrm>
              <a:off x="1143000" y="5486400"/>
              <a:ext cx="42748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258"/>
            </a:p>
          </p:txBody>
        </p:sp>
      </p:gr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000" b="1" kern="1200">
          <a:solidFill>
            <a:schemeClr val="tx2"/>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p15:clr>
            <a:srgbClr val="A4A3A4"/>
          </p15:clr>
        </p15:guide>
        <p15:guide id="2" pos="690">
          <p15:clr>
            <a:srgbClr val="A4A3A4"/>
          </p15:clr>
        </p15:guide>
        <p15:guide id="3" pos="25806">
          <p15:clr>
            <a:srgbClr val="A4A3A4"/>
          </p15:clr>
        </p15:guide>
        <p15:guide id="4" pos="1324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57654" y="77111"/>
            <a:ext cx="32626310" cy="1413665"/>
          </a:xfrm>
        </p:spPr>
        <p:txBody>
          <a:bodyPr>
            <a:noAutofit/>
          </a:bodyPr>
          <a:lstStyle/>
          <a:p>
            <a:r>
              <a:rPr lang="en-US" sz="7200" dirty="0">
                <a:solidFill>
                  <a:srgbClr val="005596"/>
                </a:solidFill>
                <a:latin typeface="Arial" panose="020B0604020202020204" pitchFamily="34" charset="0"/>
                <a:cs typeface="Arial" panose="020B0604020202020204" pitchFamily="34" charset="0"/>
              </a:rPr>
              <a:t>Base Rates, Profile Analysis, and Interrater Discrepancies for the </a:t>
            </a:r>
            <a:r>
              <a:rPr lang="en-US" sz="7200" dirty="0" smtClean="0">
                <a:solidFill>
                  <a:srgbClr val="005596"/>
                </a:solidFill>
                <a:latin typeface="Arial" panose="020B0604020202020204" pitchFamily="34" charset="0"/>
                <a:cs typeface="Arial" panose="020B0604020202020204" pitchFamily="34" charset="0"/>
              </a:rPr>
              <a:t>BRIEF-P</a:t>
            </a:r>
            <a:endParaRPr lang="en-US" sz="7000" dirty="0">
              <a:solidFill>
                <a:srgbClr val="005596"/>
              </a:solidFill>
            </a:endParaRPr>
          </a:p>
        </p:txBody>
      </p:sp>
      <p:sp>
        <p:nvSpPr>
          <p:cNvPr id="5" name="Text Placeholder 4"/>
          <p:cNvSpPr>
            <a:spLocks noGrp="1"/>
          </p:cNvSpPr>
          <p:nvPr>
            <p:ph type="body" sz="quarter" idx="13"/>
          </p:nvPr>
        </p:nvSpPr>
        <p:spPr>
          <a:xfrm>
            <a:off x="151918" y="2404815"/>
            <a:ext cx="15572274" cy="935774"/>
          </a:xfrm>
          <a:solidFill>
            <a:srgbClr val="005596"/>
          </a:solidFill>
        </p:spPr>
        <p:txBody>
          <a:bodyPr/>
          <a:lstStyle/>
          <a:p>
            <a:pPr algn="ctr"/>
            <a:r>
              <a:rPr lang="en-US" dirty="0" smtClean="0"/>
              <a:t>Background</a:t>
            </a:r>
            <a:endParaRPr lang="en-US" dirty="0"/>
          </a:p>
        </p:txBody>
      </p:sp>
      <p:sp>
        <p:nvSpPr>
          <p:cNvPr id="9" name="Text Placeholder 8"/>
          <p:cNvSpPr>
            <a:spLocks noGrp="1"/>
          </p:cNvSpPr>
          <p:nvPr>
            <p:ph type="body" sz="quarter" idx="21"/>
          </p:nvPr>
        </p:nvSpPr>
        <p:spPr>
          <a:xfrm>
            <a:off x="355089" y="25165263"/>
            <a:ext cx="14884390" cy="985604"/>
          </a:xfrm>
          <a:solidFill>
            <a:srgbClr val="005596"/>
          </a:solidFill>
        </p:spPr>
        <p:txBody>
          <a:bodyPr vert="horz" lIns="365760" tIns="45720" rIns="91440" bIns="45720" rtlCol="0" anchor="ctr">
            <a:noAutofit/>
          </a:bodyPr>
          <a:lstStyle/>
          <a:p>
            <a:pPr algn="ctr"/>
            <a:r>
              <a:rPr lang="en-US" dirty="0" smtClean="0"/>
              <a:t>Methods</a:t>
            </a:r>
            <a:endParaRPr lang="en-US" dirty="0"/>
          </a:p>
        </p:txBody>
      </p:sp>
      <p:sp>
        <p:nvSpPr>
          <p:cNvPr id="16" name="Text Placeholder 15"/>
          <p:cNvSpPr>
            <a:spLocks noGrp="1"/>
          </p:cNvSpPr>
          <p:nvPr>
            <p:ph type="body" sz="quarter" idx="29"/>
          </p:nvPr>
        </p:nvSpPr>
        <p:spPr>
          <a:xfrm>
            <a:off x="16102535" y="2392970"/>
            <a:ext cx="25442687" cy="1005466"/>
          </a:xfrm>
          <a:solidFill>
            <a:srgbClr val="005596"/>
          </a:solidFill>
        </p:spPr>
        <p:txBody>
          <a:bodyPr vert="horz" lIns="365760" tIns="45720" rIns="91440" bIns="45720" rtlCol="0" anchor="ctr">
            <a:noAutofit/>
          </a:bodyPr>
          <a:lstStyle/>
          <a:p>
            <a:pPr algn="ctr"/>
            <a:r>
              <a:rPr lang="en-US" dirty="0" smtClean="0"/>
              <a:t>Results</a:t>
            </a:r>
            <a:endParaRPr lang="en-US" dirty="0"/>
          </a:p>
        </p:txBody>
      </p:sp>
      <p:sp>
        <p:nvSpPr>
          <p:cNvPr id="2" name="Text Placeholder 1"/>
          <p:cNvSpPr>
            <a:spLocks noGrp="1"/>
          </p:cNvSpPr>
          <p:nvPr>
            <p:ph type="body" sz="quarter" idx="36"/>
          </p:nvPr>
        </p:nvSpPr>
        <p:spPr>
          <a:xfrm>
            <a:off x="0" y="1254435"/>
            <a:ext cx="15594568" cy="890869"/>
          </a:xfrm>
        </p:spPr>
        <p:txBody>
          <a:bodyPr/>
          <a:lstStyle/>
          <a:p>
            <a:pPr algn="ctr" defTabSz="578644"/>
            <a:r>
              <a:rPr lang="en-US" sz="3600" dirty="0">
                <a:solidFill>
                  <a:srgbClr val="005596"/>
                </a:solidFill>
                <a:latin typeface="Arial" panose="020B0604020202020204" pitchFamily="34" charset="0"/>
                <a:cs typeface="Arial" panose="020B0604020202020204" pitchFamily="34" charset="0"/>
              </a:rPr>
              <a:t>Jennifer A. Greene, PhD, Melissa A. Messer, MHS, &amp; Sue M. Trujillo, MS</a:t>
            </a:r>
          </a:p>
        </p:txBody>
      </p:sp>
      <p:sp>
        <p:nvSpPr>
          <p:cNvPr id="32" name="Text Placeholder 20"/>
          <p:cNvSpPr>
            <a:spLocks noGrp="1"/>
          </p:cNvSpPr>
          <p:nvPr>
            <p:ph type="body" sz="quarter" idx="34"/>
          </p:nvPr>
        </p:nvSpPr>
        <p:spPr>
          <a:xfrm>
            <a:off x="16102534" y="28838720"/>
            <a:ext cx="25442687" cy="985779"/>
          </a:xfrm>
          <a:solidFill>
            <a:srgbClr val="005596"/>
          </a:solidFill>
        </p:spPr>
        <p:txBody>
          <a:bodyPr vert="horz" lIns="365760" tIns="45720" rIns="91440" bIns="45720" rtlCol="0" anchor="ctr">
            <a:noAutofit/>
          </a:bodyPr>
          <a:lstStyle/>
          <a:p>
            <a:pPr algn="ctr"/>
            <a:r>
              <a:rPr lang="en-US" dirty="0" smtClean="0"/>
              <a:t>Conclusions</a:t>
            </a:r>
            <a:endParaRPr lang="en-US"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6346" y="201354"/>
            <a:ext cx="3681153" cy="1664472"/>
          </a:xfrm>
          <a:prstGeom prst="rect">
            <a:avLst/>
          </a:prstGeom>
        </p:spPr>
      </p:pic>
      <p:pic>
        <p:nvPicPr>
          <p:cNvPr id="22" name="Picture 21"/>
          <p:cNvPicPr>
            <a:picLocks noChangeAspect="1"/>
          </p:cNvPicPr>
          <p:nvPr/>
        </p:nvPicPr>
        <p:blipFill>
          <a:blip r:embed="rId3"/>
          <a:stretch>
            <a:fillRect/>
          </a:stretch>
        </p:blipFill>
        <p:spPr>
          <a:xfrm>
            <a:off x="37274972" y="581765"/>
            <a:ext cx="4280502" cy="783754"/>
          </a:xfrm>
          <a:prstGeom prst="rect">
            <a:avLst/>
          </a:prstGeom>
        </p:spPr>
      </p:pic>
      <p:sp>
        <p:nvSpPr>
          <p:cNvPr id="23" name="Text Box 369"/>
          <p:cNvSpPr txBox="1">
            <a:spLocks noChangeArrowheads="1"/>
          </p:cNvSpPr>
          <p:nvPr/>
        </p:nvSpPr>
        <p:spPr bwMode="auto">
          <a:xfrm>
            <a:off x="151918" y="3355592"/>
            <a:ext cx="15826746" cy="2893100"/>
          </a:xfrm>
          <a:prstGeom prst="rect">
            <a:avLst/>
          </a:prstGeom>
          <a:noFill/>
          <a:ln w="9525">
            <a:noFill/>
            <a:miter lim="800000"/>
            <a:headEnd/>
            <a:tailEnd/>
          </a:ln>
        </p:spPr>
        <p:txBody>
          <a:bodyPr wrap="square">
            <a:spAutoFit/>
          </a:bodyPr>
          <a:lstStyle/>
          <a:p>
            <a:r>
              <a:rPr lang="en-US" sz="3400" dirty="0">
                <a:solidFill>
                  <a:srgbClr val="005596"/>
                </a:solidFill>
              </a:rPr>
              <a:t>The Behavior Rating Inventory of Executive Function–Preschool Version (BRIEF-P; Gioia, Espy, &amp; Isquith, 2003) </a:t>
            </a:r>
            <a:r>
              <a:rPr lang="en-US" sz="3400" dirty="0" smtClean="0">
                <a:solidFill>
                  <a:srgbClr val="005596"/>
                </a:solidFill>
              </a:rPr>
              <a:t>is a rating scale for parents </a:t>
            </a:r>
            <a:r>
              <a:rPr lang="en-US" sz="3400" dirty="0">
                <a:solidFill>
                  <a:srgbClr val="005596"/>
                </a:solidFill>
              </a:rPr>
              <a:t>and </a:t>
            </a:r>
            <a:r>
              <a:rPr lang="en-US" sz="3400" dirty="0" smtClean="0">
                <a:solidFill>
                  <a:srgbClr val="005596"/>
                </a:solidFill>
              </a:rPr>
              <a:t>teachers of preschool-aged children that assesses </a:t>
            </a:r>
            <a:r>
              <a:rPr lang="en-US" sz="3400" dirty="0">
                <a:solidFill>
                  <a:srgbClr val="005596"/>
                </a:solidFill>
              </a:rPr>
              <a:t>everyday behaviors associated with executive functions in the home and school environments. </a:t>
            </a:r>
            <a:endParaRPr lang="en-US" sz="3400" dirty="0" smtClean="0">
              <a:solidFill>
                <a:srgbClr val="005596"/>
              </a:solidFill>
            </a:endParaRPr>
          </a:p>
          <a:p>
            <a:endParaRPr lang="en-US" sz="1200" dirty="0">
              <a:solidFill>
                <a:srgbClr val="005596"/>
              </a:solidFill>
            </a:endParaRPr>
          </a:p>
          <a:p>
            <a:r>
              <a:rPr lang="en-US" sz="3400" dirty="0" smtClean="0">
                <a:solidFill>
                  <a:srgbClr val="005596"/>
                </a:solidFill>
              </a:rPr>
              <a:t>Contains 5 scales that combine to form three indexes and one summary score.</a:t>
            </a:r>
          </a:p>
        </p:txBody>
      </p:sp>
      <p:graphicFrame>
        <p:nvGraphicFramePr>
          <p:cNvPr id="24" name="Table 23"/>
          <p:cNvGraphicFramePr>
            <a:graphicFrameLocks noGrp="1"/>
          </p:cNvGraphicFramePr>
          <p:nvPr>
            <p:extLst>
              <p:ext uri="{D42A27DB-BD31-4B8C-83A1-F6EECF244321}">
                <p14:modId xmlns:p14="http://schemas.microsoft.com/office/powerpoint/2010/main" val="2717469180"/>
              </p:ext>
            </p:extLst>
          </p:nvPr>
        </p:nvGraphicFramePr>
        <p:xfrm>
          <a:off x="151918" y="6409540"/>
          <a:ext cx="14884390" cy="5899785"/>
        </p:xfrm>
        <a:graphic>
          <a:graphicData uri="http://schemas.openxmlformats.org/drawingml/2006/table">
            <a:tbl>
              <a:tblPr bandRow="1">
                <a:tableStyleId>{B301B821-A1FF-4177-AEE7-76D212191A09}</a:tableStyleId>
              </a:tblPr>
              <a:tblGrid>
                <a:gridCol w="2187253">
                  <a:extLst>
                    <a:ext uri="{9D8B030D-6E8A-4147-A177-3AD203B41FA5}">
                      <a16:colId xmlns:a16="http://schemas.microsoft.com/office/drawing/2014/main" val="634289657"/>
                    </a:ext>
                  </a:extLst>
                </a:gridCol>
                <a:gridCol w="12697137">
                  <a:extLst>
                    <a:ext uri="{9D8B030D-6E8A-4147-A177-3AD203B41FA5}">
                      <a16:colId xmlns:a16="http://schemas.microsoft.com/office/drawing/2014/main" val="3014916874"/>
                    </a:ext>
                  </a:extLst>
                </a:gridCol>
              </a:tblGrid>
              <a:tr h="571500">
                <a:tc>
                  <a:txBody>
                    <a:bodyPr/>
                    <a:lstStyle/>
                    <a:p>
                      <a:pPr algn="ctr" fontAlgn="ctr"/>
                      <a:r>
                        <a:rPr lang="en-US" sz="3200" u="none" strike="noStrike" dirty="0">
                          <a:solidFill>
                            <a:srgbClr val="005596"/>
                          </a:solidFill>
                          <a:effectLst/>
                        </a:rPr>
                        <a:t>Inhibit</a:t>
                      </a:r>
                      <a:endParaRPr lang="en-US" sz="3200" b="0" i="0" u="none" strike="noStrike" dirty="0">
                        <a:solidFill>
                          <a:srgbClr val="005596"/>
                        </a:solidFill>
                        <a:effectLst/>
                        <a:latin typeface="Calibri" panose="020F0502020204030204" pitchFamily="34" charset="0"/>
                      </a:endParaRPr>
                    </a:p>
                  </a:txBody>
                  <a:tcPr marL="9525" marR="9525" marT="9525" marB="0" anchor="ctr"/>
                </a:tc>
                <a:tc>
                  <a:txBody>
                    <a:bodyPr/>
                    <a:lstStyle/>
                    <a:p>
                      <a:pPr algn="l" fontAlgn="b"/>
                      <a:r>
                        <a:rPr lang="en-US" sz="3200" u="none" strike="noStrike" dirty="0">
                          <a:solidFill>
                            <a:srgbClr val="005596"/>
                          </a:solidFill>
                          <a:effectLst/>
                        </a:rPr>
                        <a:t>Controls impulses and behavior; appropriately stops and modulates </a:t>
                      </a:r>
                      <a:r>
                        <a:rPr lang="en-US" sz="3200" u="none" strike="noStrike" dirty="0" smtClean="0">
                          <a:solidFill>
                            <a:srgbClr val="005596"/>
                          </a:solidFill>
                          <a:effectLst/>
                        </a:rPr>
                        <a:t>own behavior </a:t>
                      </a:r>
                      <a:r>
                        <a:rPr lang="en-US" sz="3200" u="none" strike="noStrike" dirty="0">
                          <a:solidFill>
                            <a:srgbClr val="005596"/>
                          </a:solidFill>
                          <a:effectLst/>
                        </a:rPr>
                        <a:t>at the proper time or in the proper context</a:t>
                      </a:r>
                      <a:endParaRPr lang="en-US" sz="3200" b="0" i="0" u="none" strike="noStrike" dirty="0">
                        <a:solidFill>
                          <a:srgbClr val="005596"/>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439419"/>
                  </a:ext>
                </a:extLst>
              </a:tr>
              <a:tr h="988744">
                <a:tc>
                  <a:txBody>
                    <a:bodyPr/>
                    <a:lstStyle/>
                    <a:p>
                      <a:pPr algn="ctr" fontAlgn="ctr"/>
                      <a:r>
                        <a:rPr lang="en-US" sz="3200" u="none" strike="noStrike" dirty="0">
                          <a:solidFill>
                            <a:srgbClr val="005596"/>
                          </a:solidFill>
                          <a:effectLst/>
                        </a:rPr>
                        <a:t>Shift</a:t>
                      </a:r>
                      <a:endParaRPr lang="en-US" sz="3200" b="0" i="0" u="none" strike="noStrike" dirty="0">
                        <a:solidFill>
                          <a:srgbClr val="005596"/>
                        </a:solidFill>
                        <a:effectLst/>
                        <a:latin typeface="Calibri" panose="020F0502020204030204" pitchFamily="34" charset="0"/>
                      </a:endParaRPr>
                    </a:p>
                  </a:txBody>
                  <a:tcPr marL="9525" marR="9525" marT="9525" marB="0" anchor="ctr"/>
                </a:tc>
                <a:tc>
                  <a:txBody>
                    <a:bodyPr/>
                    <a:lstStyle/>
                    <a:p>
                      <a:pPr algn="l" fontAlgn="b"/>
                      <a:r>
                        <a:rPr lang="en-US" sz="3200" u="none" strike="noStrike" dirty="0">
                          <a:solidFill>
                            <a:srgbClr val="005596"/>
                          </a:solidFill>
                          <a:effectLst/>
                        </a:rPr>
                        <a:t>Moves freely from one situation, activity, or aspect of a problem to </a:t>
                      </a:r>
                      <a:r>
                        <a:rPr lang="en-US" sz="3200" u="none" strike="noStrike" dirty="0" smtClean="0">
                          <a:solidFill>
                            <a:srgbClr val="005596"/>
                          </a:solidFill>
                          <a:effectLst/>
                        </a:rPr>
                        <a:t>another as </a:t>
                      </a:r>
                      <a:r>
                        <a:rPr lang="en-US" sz="3200" u="none" strike="noStrike" dirty="0">
                          <a:solidFill>
                            <a:srgbClr val="005596"/>
                          </a:solidFill>
                          <a:effectLst/>
                        </a:rPr>
                        <a:t>the situation demands; makes transitions; solves problems flexibly</a:t>
                      </a:r>
                      <a:endParaRPr lang="en-US" sz="3200" b="0" i="0" u="none" strike="noStrike" dirty="0">
                        <a:solidFill>
                          <a:srgbClr val="005596"/>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9348424"/>
                  </a:ext>
                </a:extLst>
              </a:tr>
              <a:tr h="381000">
                <a:tc>
                  <a:txBody>
                    <a:bodyPr/>
                    <a:lstStyle/>
                    <a:p>
                      <a:pPr algn="ctr" fontAlgn="ctr"/>
                      <a:r>
                        <a:rPr lang="en-US" sz="3200" u="none" strike="noStrike" dirty="0" smtClean="0">
                          <a:solidFill>
                            <a:srgbClr val="005596"/>
                          </a:solidFill>
                          <a:effectLst/>
                        </a:rPr>
                        <a:t>Emotional</a:t>
                      </a:r>
                    </a:p>
                    <a:p>
                      <a:pPr algn="ctr" fontAlgn="ctr"/>
                      <a:r>
                        <a:rPr lang="en-US" sz="3200" u="none" strike="noStrike" dirty="0" smtClean="0">
                          <a:solidFill>
                            <a:srgbClr val="005596"/>
                          </a:solidFill>
                          <a:effectLst/>
                        </a:rPr>
                        <a:t>Control</a:t>
                      </a:r>
                      <a:endParaRPr lang="en-US" sz="3200" b="0" i="0" u="none" strike="noStrike" dirty="0">
                        <a:solidFill>
                          <a:srgbClr val="005596"/>
                        </a:solidFill>
                        <a:effectLst/>
                        <a:latin typeface="Calibri" panose="020F0502020204030204" pitchFamily="34" charset="0"/>
                      </a:endParaRPr>
                    </a:p>
                  </a:txBody>
                  <a:tcPr marL="9525" marR="9525" marT="9525" marB="0" anchor="ctr"/>
                </a:tc>
                <a:tc>
                  <a:txBody>
                    <a:bodyPr/>
                    <a:lstStyle/>
                    <a:p>
                      <a:pPr algn="l" fontAlgn="b"/>
                      <a:r>
                        <a:rPr lang="en-US" sz="3200" u="none" strike="noStrike" dirty="0">
                          <a:solidFill>
                            <a:srgbClr val="005596"/>
                          </a:solidFill>
                          <a:effectLst/>
                        </a:rPr>
                        <a:t>Modulates emotional responses appropriately to situational demand or context</a:t>
                      </a:r>
                      <a:endParaRPr lang="en-US" sz="3200" b="0" i="0" u="none" strike="noStrike" dirty="0">
                        <a:solidFill>
                          <a:srgbClr val="005596"/>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80822382"/>
                  </a:ext>
                </a:extLst>
              </a:tr>
              <a:tr h="571500">
                <a:tc>
                  <a:txBody>
                    <a:bodyPr/>
                    <a:lstStyle/>
                    <a:p>
                      <a:pPr algn="ctr" fontAlgn="ctr"/>
                      <a:r>
                        <a:rPr lang="en-US" sz="3200" u="none" strike="noStrike" dirty="0">
                          <a:solidFill>
                            <a:srgbClr val="005596"/>
                          </a:solidFill>
                          <a:effectLst/>
                        </a:rPr>
                        <a:t>Working </a:t>
                      </a:r>
                      <a:endParaRPr lang="en-US" sz="3200" u="none" strike="noStrike" dirty="0" smtClean="0">
                        <a:solidFill>
                          <a:srgbClr val="005596"/>
                        </a:solidFill>
                        <a:effectLst/>
                      </a:endParaRPr>
                    </a:p>
                    <a:p>
                      <a:pPr algn="ctr" fontAlgn="ctr"/>
                      <a:r>
                        <a:rPr lang="en-US" sz="3200" u="none" strike="noStrike" dirty="0" smtClean="0">
                          <a:solidFill>
                            <a:srgbClr val="005596"/>
                          </a:solidFill>
                          <a:effectLst/>
                        </a:rPr>
                        <a:t>Memory</a:t>
                      </a:r>
                      <a:endParaRPr lang="en-US" sz="3200" b="0" i="0" u="none" strike="noStrike" dirty="0">
                        <a:solidFill>
                          <a:srgbClr val="005596"/>
                        </a:solidFill>
                        <a:effectLst/>
                        <a:latin typeface="Calibri" panose="020F0502020204030204" pitchFamily="34" charset="0"/>
                      </a:endParaRPr>
                    </a:p>
                  </a:txBody>
                  <a:tcPr marL="9525" marR="9525" marT="9525" marB="0" anchor="ctr"/>
                </a:tc>
                <a:tc>
                  <a:txBody>
                    <a:bodyPr/>
                    <a:lstStyle/>
                    <a:p>
                      <a:pPr algn="l" fontAlgn="ctr"/>
                      <a:r>
                        <a:rPr lang="en-US" sz="3200" u="none" strike="noStrike" dirty="0">
                          <a:solidFill>
                            <a:srgbClr val="005596"/>
                          </a:solidFill>
                          <a:effectLst/>
                        </a:rPr>
                        <a:t>Holds information in mind for the purpose of completing a task or </a:t>
                      </a:r>
                      <a:r>
                        <a:rPr lang="en-US" sz="3200" u="none" strike="noStrike" dirty="0" smtClean="0">
                          <a:solidFill>
                            <a:srgbClr val="005596"/>
                          </a:solidFill>
                          <a:effectLst/>
                        </a:rPr>
                        <a:t>making the </a:t>
                      </a:r>
                      <a:r>
                        <a:rPr lang="en-US" sz="3200" u="none" strike="noStrike" dirty="0">
                          <a:solidFill>
                            <a:srgbClr val="005596"/>
                          </a:solidFill>
                          <a:effectLst/>
                        </a:rPr>
                        <a:t>appropriate response; stays with, or sticks to, an activity</a:t>
                      </a:r>
                      <a:endParaRPr lang="en-US" sz="3200" b="0" i="0" u="none" strike="noStrike" dirty="0">
                        <a:solidFill>
                          <a:srgbClr val="005596"/>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6478441"/>
                  </a:ext>
                </a:extLst>
              </a:tr>
              <a:tr h="762000">
                <a:tc>
                  <a:txBody>
                    <a:bodyPr/>
                    <a:lstStyle/>
                    <a:p>
                      <a:pPr algn="ctr" fontAlgn="ctr"/>
                      <a:r>
                        <a:rPr lang="en-US" sz="3200" u="none" strike="noStrike" dirty="0">
                          <a:solidFill>
                            <a:srgbClr val="005596"/>
                          </a:solidFill>
                          <a:effectLst/>
                        </a:rPr>
                        <a:t>Plan</a:t>
                      </a:r>
                      <a:r>
                        <a:rPr lang="en-US" sz="3200" u="none" strike="noStrike" dirty="0" smtClean="0">
                          <a:solidFill>
                            <a:srgbClr val="005596"/>
                          </a:solidFill>
                          <a:effectLst/>
                        </a:rPr>
                        <a:t>/</a:t>
                      </a:r>
                    </a:p>
                    <a:p>
                      <a:pPr algn="ctr" fontAlgn="ctr"/>
                      <a:r>
                        <a:rPr lang="en-US" sz="3200" u="none" strike="noStrike" dirty="0" smtClean="0">
                          <a:solidFill>
                            <a:srgbClr val="005596"/>
                          </a:solidFill>
                          <a:effectLst/>
                        </a:rPr>
                        <a:t>Organize</a:t>
                      </a:r>
                      <a:endParaRPr lang="en-US" sz="3200" b="0" i="0" u="none" strike="noStrike" dirty="0">
                        <a:solidFill>
                          <a:srgbClr val="005596"/>
                        </a:solidFill>
                        <a:effectLst/>
                        <a:latin typeface="Calibri" panose="020F0502020204030204" pitchFamily="34" charset="0"/>
                      </a:endParaRPr>
                    </a:p>
                  </a:txBody>
                  <a:tcPr marL="9525" marR="9525" marT="9525" marB="0" anchor="ctr"/>
                </a:tc>
                <a:tc>
                  <a:txBody>
                    <a:bodyPr/>
                    <a:lstStyle/>
                    <a:p>
                      <a:pPr algn="l" fontAlgn="b"/>
                      <a:r>
                        <a:rPr lang="en-US" sz="3200" u="none" strike="noStrike" dirty="0">
                          <a:solidFill>
                            <a:srgbClr val="005596"/>
                          </a:solidFill>
                          <a:effectLst/>
                        </a:rPr>
                        <a:t>Anticipates future events or consequences; uses goals or instructions </a:t>
                      </a:r>
                      <a:r>
                        <a:rPr lang="en-US" sz="3200" u="none" strike="noStrike" dirty="0" smtClean="0">
                          <a:solidFill>
                            <a:srgbClr val="005596"/>
                          </a:solidFill>
                          <a:effectLst/>
                        </a:rPr>
                        <a:t>to guide </a:t>
                      </a:r>
                      <a:r>
                        <a:rPr lang="en-US" sz="3200" u="none" strike="noStrike" dirty="0">
                          <a:solidFill>
                            <a:srgbClr val="005596"/>
                          </a:solidFill>
                          <a:effectLst/>
                        </a:rPr>
                        <a:t>behavior in context; develops or implements appropriate steps </a:t>
                      </a:r>
                      <a:r>
                        <a:rPr lang="en-US" sz="3200" u="none" strike="noStrike" dirty="0" smtClean="0">
                          <a:solidFill>
                            <a:srgbClr val="005596"/>
                          </a:solidFill>
                          <a:effectLst/>
                        </a:rPr>
                        <a:t>ahead of </a:t>
                      </a:r>
                      <a:r>
                        <a:rPr lang="en-US" sz="3200" u="none" strike="noStrike" dirty="0">
                          <a:solidFill>
                            <a:srgbClr val="005596"/>
                          </a:solidFill>
                          <a:effectLst/>
                        </a:rPr>
                        <a:t>time to carry out an associated task or action</a:t>
                      </a:r>
                      <a:endParaRPr lang="en-US" sz="3200" b="0" i="0" u="none" strike="noStrike" dirty="0">
                        <a:solidFill>
                          <a:srgbClr val="005596"/>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1155167"/>
                  </a:ext>
                </a:extLst>
              </a:tr>
            </a:tbl>
          </a:graphicData>
        </a:graphic>
      </p:graphicFrame>
      <p:sp>
        <p:nvSpPr>
          <p:cNvPr id="25" name="Rectangle 24"/>
          <p:cNvSpPr/>
          <p:nvPr/>
        </p:nvSpPr>
        <p:spPr>
          <a:xfrm>
            <a:off x="346419" y="22788442"/>
            <a:ext cx="15377773" cy="2185214"/>
          </a:xfrm>
          <a:prstGeom prst="rect">
            <a:avLst/>
          </a:prstGeom>
        </p:spPr>
        <p:txBody>
          <a:bodyPr wrap="square">
            <a:spAutoFit/>
          </a:bodyPr>
          <a:lstStyle/>
          <a:p>
            <a:r>
              <a:rPr lang="en-US" sz="3400" b="1" dirty="0">
                <a:solidFill>
                  <a:srgbClr val="005596"/>
                </a:solidFill>
              </a:rPr>
              <a:t>Objective:</a:t>
            </a:r>
            <a:r>
              <a:rPr lang="en-US" sz="3400" dirty="0">
                <a:solidFill>
                  <a:srgbClr val="005596"/>
                </a:solidFill>
              </a:rPr>
              <a:t> Parent and teacher interrater ratings on the BRIEF-P were analyzed, along with additional clinical data collected since the publication of the BRIEF-P, to provide additional statistical evidence to support score interpretation. </a:t>
            </a:r>
          </a:p>
        </p:txBody>
      </p:sp>
      <p:sp>
        <p:nvSpPr>
          <p:cNvPr id="54" name="Rectangle 53"/>
          <p:cNvSpPr/>
          <p:nvPr/>
        </p:nvSpPr>
        <p:spPr>
          <a:xfrm>
            <a:off x="254786" y="29957653"/>
            <a:ext cx="15621010" cy="2185214"/>
          </a:xfrm>
          <a:prstGeom prst="rect">
            <a:avLst/>
          </a:prstGeom>
        </p:spPr>
        <p:txBody>
          <a:bodyPr wrap="square">
            <a:spAutoFit/>
          </a:bodyPr>
          <a:lstStyle/>
          <a:p>
            <a:r>
              <a:rPr lang="en-US" sz="3400" b="1" dirty="0">
                <a:solidFill>
                  <a:srgbClr val="005596"/>
                </a:solidFill>
              </a:rPr>
              <a:t>Participants: </a:t>
            </a:r>
          </a:p>
          <a:p>
            <a:pPr marL="457200" indent="-457200">
              <a:buFont typeface="Arial" panose="020B0604020202020204" pitchFamily="34" charset="0"/>
              <a:buChar char="•"/>
            </a:pPr>
            <a:r>
              <a:rPr lang="en-US" sz="3400" dirty="0" smtClean="0">
                <a:solidFill>
                  <a:srgbClr val="005596"/>
                </a:solidFill>
              </a:rPr>
              <a:t>BRIEF-P parent (</a:t>
            </a:r>
            <a:r>
              <a:rPr lang="en-US" sz="3400" i="1" dirty="0" smtClean="0">
                <a:solidFill>
                  <a:srgbClr val="005596"/>
                </a:solidFill>
              </a:rPr>
              <a:t>N</a:t>
            </a:r>
            <a:r>
              <a:rPr lang="en-US" sz="3400" dirty="0" smtClean="0">
                <a:solidFill>
                  <a:srgbClr val="005596"/>
                </a:solidFill>
              </a:rPr>
              <a:t> = 460) and</a:t>
            </a:r>
            <a:r>
              <a:rPr lang="en-US" sz="3400" dirty="0">
                <a:solidFill>
                  <a:srgbClr val="005596"/>
                </a:solidFill>
              </a:rPr>
              <a:t> </a:t>
            </a:r>
            <a:r>
              <a:rPr lang="en-US" sz="3400" dirty="0" smtClean="0">
                <a:solidFill>
                  <a:srgbClr val="005596"/>
                </a:solidFill>
              </a:rPr>
              <a:t>teacher </a:t>
            </a:r>
            <a:r>
              <a:rPr lang="en-US" sz="3400" dirty="0">
                <a:solidFill>
                  <a:srgbClr val="005596"/>
                </a:solidFill>
              </a:rPr>
              <a:t>(</a:t>
            </a:r>
            <a:r>
              <a:rPr lang="en-US" sz="3400" i="1" dirty="0">
                <a:solidFill>
                  <a:srgbClr val="005596"/>
                </a:solidFill>
              </a:rPr>
              <a:t>N</a:t>
            </a:r>
            <a:r>
              <a:rPr lang="en-US" sz="3400" dirty="0">
                <a:solidFill>
                  <a:srgbClr val="005596"/>
                </a:solidFill>
              </a:rPr>
              <a:t> </a:t>
            </a:r>
            <a:r>
              <a:rPr lang="en-US" sz="3400" dirty="0" smtClean="0">
                <a:solidFill>
                  <a:srgbClr val="005596"/>
                </a:solidFill>
              </a:rPr>
              <a:t>= 302) standardization samples.</a:t>
            </a:r>
          </a:p>
          <a:p>
            <a:pPr marL="457200" indent="-457200">
              <a:buFont typeface="Arial" panose="020B0604020202020204" pitchFamily="34" charset="0"/>
              <a:buChar char="•"/>
            </a:pPr>
            <a:r>
              <a:rPr lang="en-US" sz="3400" dirty="0" smtClean="0">
                <a:solidFill>
                  <a:srgbClr val="005596"/>
                </a:solidFill>
              </a:rPr>
              <a:t>BRIEF-P parent/teacher </a:t>
            </a:r>
            <a:r>
              <a:rPr lang="en-US" sz="3400" dirty="0">
                <a:solidFill>
                  <a:srgbClr val="005596"/>
                </a:solidFill>
              </a:rPr>
              <a:t>interrater sample (</a:t>
            </a:r>
            <a:r>
              <a:rPr lang="en-US" sz="3400" i="1" dirty="0">
                <a:solidFill>
                  <a:srgbClr val="005596"/>
                </a:solidFill>
              </a:rPr>
              <a:t>N</a:t>
            </a:r>
            <a:r>
              <a:rPr lang="en-US" sz="3400" dirty="0">
                <a:solidFill>
                  <a:srgbClr val="005596"/>
                </a:solidFill>
              </a:rPr>
              <a:t> = 302</a:t>
            </a:r>
            <a:r>
              <a:rPr lang="en-US" sz="3400" dirty="0" smtClean="0">
                <a:solidFill>
                  <a:srgbClr val="005596"/>
                </a:solidFill>
              </a:rPr>
              <a:t>).</a:t>
            </a:r>
            <a:endParaRPr lang="en-US" sz="3400" dirty="0">
              <a:solidFill>
                <a:srgbClr val="005596"/>
              </a:solidFill>
            </a:endParaRPr>
          </a:p>
          <a:p>
            <a:pPr marL="457200" indent="-457200">
              <a:buFont typeface="Arial" panose="020B0604020202020204" pitchFamily="34" charset="0"/>
              <a:buChar char="•"/>
            </a:pPr>
            <a:r>
              <a:rPr lang="en-US" sz="3400" dirty="0">
                <a:solidFill>
                  <a:srgbClr val="005596"/>
                </a:solidFill>
              </a:rPr>
              <a:t>V</a:t>
            </a:r>
            <a:r>
              <a:rPr lang="en-US" sz="3400" dirty="0" smtClean="0">
                <a:solidFill>
                  <a:srgbClr val="005596"/>
                </a:solidFill>
              </a:rPr>
              <a:t>arious </a:t>
            </a:r>
            <a:r>
              <a:rPr lang="en-US" sz="3400" dirty="0">
                <a:solidFill>
                  <a:srgbClr val="005596"/>
                </a:solidFill>
              </a:rPr>
              <a:t>clinical </a:t>
            </a:r>
            <a:r>
              <a:rPr lang="en-US" sz="3400" dirty="0" smtClean="0">
                <a:solidFill>
                  <a:srgbClr val="005596"/>
                </a:solidFill>
              </a:rPr>
              <a:t>groups from 35 studies using the BRIEF-P.</a:t>
            </a:r>
          </a:p>
        </p:txBody>
      </p:sp>
      <p:sp>
        <p:nvSpPr>
          <p:cNvPr id="55" name="Rectangle 54"/>
          <p:cNvSpPr/>
          <p:nvPr/>
        </p:nvSpPr>
        <p:spPr>
          <a:xfrm>
            <a:off x="254786" y="26253767"/>
            <a:ext cx="15022036" cy="3600986"/>
          </a:xfrm>
          <a:prstGeom prst="rect">
            <a:avLst/>
          </a:prstGeom>
        </p:spPr>
        <p:txBody>
          <a:bodyPr wrap="square">
            <a:spAutoFit/>
          </a:bodyPr>
          <a:lstStyle/>
          <a:p>
            <a:r>
              <a:rPr lang="en-US" sz="3600" b="1" dirty="0" smtClean="0">
                <a:solidFill>
                  <a:srgbClr val="005596"/>
                </a:solidFill>
              </a:rPr>
              <a:t>Methods</a:t>
            </a:r>
            <a:r>
              <a:rPr lang="en-US" sz="3600" b="1" dirty="0">
                <a:solidFill>
                  <a:srgbClr val="005596"/>
                </a:solidFill>
              </a:rPr>
              <a:t>:  </a:t>
            </a:r>
          </a:p>
          <a:p>
            <a:r>
              <a:rPr lang="en-US" sz="3600" dirty="0">
                <a:solidFill>
                  <a:srgbClr val="005596"/>
                </a:solidFill>
              </a:rPr>
              <a:t>Base rates and profiles of elevated </a:t>
            </a:r>
            <a:r>
              <a:rPr lang="en-US" sz="3600" i="1" dirty="0" smtClean="0">
                <a:solidFill>
                  <a:srgbClr val="005596"/>
                </a:solidFill>
              </a:rPr>
              <a:t>T</a:t>
            </a:r>
            <a:r>
              <a:rPr lang="en-US" sz="3600" dirty="0" smtClean="0">
                <a:solidFill>
                  <a:srgbClr val="005596"/>
                </a:solidFill>
              </a:rPr>
              <a:t> </a:t>
            </a:r>
            <a:r>
              <a:rPr lang="en-US" sz="3600" dirty="0">
                <a:solidFill>
                  <a:srgbClr val="005596"/>
                </a:solidFill>
              </a:rPr>
              <a:t>scores were examined for the BRIEF-P standardization samples and the various clinical </a:t>
            </a:r>
            <a:r>
              <a:rPr lang="en-US" sz="3600" dirty="0" smtClean="0">
                <a:solidFill>
                  <a:srgbClr val="005596"/>
                </a:solidFill>
              </a:rPr>
              <a:t>samples.</a:t>
            </a:r>
            <a:endParaRPr lang="en-US" sz="3600" dirty="0">
              <a:solidFill>
                <a:srgbClr val="005596"/>
              </a:solidFill>
            </a:endParaRPr>
          </a:p>
          <a:p>
            <a:endParaRPr lang="en-US" sz="1200" dirty="0">
              <a:solidFill>
                <a:srgbClr val="005596"/>
              </a:solidFill>
            </a:endParaRPr>
          </a:p>
          <a:p>
            <a:r>
              <a:rPr lang="en-US" sz="3600" dirty="0">
                <a:solidFill>
                  <a:srgbClr val="005596"/>
                </a:solidFill>
              </a:rPr>
              <a:t>Interrater differences: Correlations, mean differences </a:t>
            </a:r>
            <a:r>
              <a:rPr lang="en-US" sz="3600" dirty="0" smtClean="0">
                <a:solidFill>
                  <a:srgbClr val="005596"/>
                </a:solidFill>
              </a:rPr>
              <a:t>and </a:t>
            </a:r>
            <a:r>
              <a:rPr lang="en-US" sz="3600" dirty="0">
                <a:solidFill>
                  <a:srgbClr val="005596"/>
                </a:solidFill>
              </a:rPr>
              <a:t>effect sizes for each </a:t>
            </a:r>
            <a:r>
              <a:rPr lang="en-US" sz="3600" dirty="0" smtClean="0">
                <a:solidFill>
                  <a:srgbClr val="005596"/>
                </a:solidFill>
              </a:rPr>
              <a:t>index were </a:t>
            </a:r>
            <a:r>
              <a:rPr lang="en-US" sz="3600" dirty="0">
                <a:solidFill>
                  <a:srgbClr val="005596"/>
                </a:solidFill>
              </a:rPr>
              <a:t>examined. Base rates of various </a:t>
            </a:r>
            <a:r>
              <a:rPr lang="en-US" sz="3600" i="1" dirty="0" smtClean="0">
                <a:solidFill>
                  <a:srgbClr val="005596"/>
                </a:solidFill>
              </a:rPr>
              <a:t>T</a:t>
            </a:r>
            <a:r>
              <a:rPr lang="en-US" sz="3600" dirty="0" smtClean="0">
                <a:solidFill>
                  <a:srgbClr val="005596"/>
                </a:solidFill>
              </a:rPr>
              <a:t>-score </a:t>
            </a:r>
            <a:r>
              <a:rPr lang="en-US" sz="3600" dirty="0">
                <a:solidFill>
                  <a:srgbClr val="005596"/>
                </a:solidFill>
              </a:rPr>
              <a:t>differences for each </a:t>
            </a:r>
            <a:r>
              <a:rPr lang="en-US" sz="3600" dirty="0" smtClean="0">
                <a:solidFill>
                  <a:srgbClr val="005596"/>
                </a:solidFill>
              </a:rPr>
              <a:t>index </a:t>
            </a:r>
            <a:r>
              <a:rPr lang="en-US" sz="3600" dirty="0">
                <a:solidFill>
                  <a:srgbClr val="005596"/>
                </a:solidFill>
              </a:rPr>
              <a:t>were calculated.</a:t>
            </a:r>
          </a:p>
        </p:txBody>
      </p:sp>
      <p:sp>
        <p:nvSpPr>
          <p:cNvPr id="56" name="Rectangle 55"/>
          <p:cNvSpPr/>
          <p:nvPr/>
        </p:nvSpPr>
        <p:spPr>
          <a:xfrm>
            <a:off x="16531433" y="4956792"/>
            <a:ext cx="8592664" cy="7078861"/>
          </a:xfrm>
          <a:prstGeom prst="rect">
            <a:avLst/>
          </a:prstGeom>
        </p:spPr>
        <p:txBody>
          <a:bodyPr wrap="square">
            <a:spAutoFit/>
          </a:bodyPr>
          <a:lstStyle/>
          <a:p>
            <a:r>
              <a:rPr lang="en-US" sz="3400" dirty="0" smtClean="0">
                <a:solidFill>
                  <a:srgbClr val="005596"/>
                </a:solidFill>
              </a:rPr>
              <a:t>Parents </a:t>
            </a:r>
            <a:r>
              <a:rPr lang="en-US" sz="3400" dirty="0">
                <a:solidFill>
                  <a:srgbClr val="005596"/>
                </a:solidFill>
              </a:rPr>
              <a:t>and teachers rated 9-11% of typically developing children as having an elevated </a:t>
            </a:r>
            <a:r>
              <a:rPr lang="en-US" sz="3400" dirty="0" smtClean="0">
                <a:solidFill>
                  <a:srgbClr val="005596"/>
                </a:solidFill>
              </a:rPr>
              <a:t>GEC (</a:t>
            </a:r>
            <a:r>
              <a:rPr lang="en-US" sz="3400" i="1" dirty="0" smtClean="0">
                <a:solidFill>
                  <a:srgbClr val="005596"/>
                </a:solidFill>
              </a:rPr>
              <a:t>T</a:t>
            </a:r>
            <a:r>
              <a:rPr lang="en-US" sz="3400" dirty="0" smtClean="0">
                <a:solidFill>
                  <a:srgbClr val="005596"/>
                </a:solidFill>
              </a:rPr>
              <a:t> </a:t>
            </a:r>
            <a:r>
              <a:rPr lang="en-US" sz="3400" dirty="0">
                <a:solidFill>
                  <a:srgbClr val="005596"/>
                </a:solidFill>
              </a:rPr>
              <a:t>score ≥ 65). This compares to 71% of children with </a:t>
            </a:r>
            <a:r>
              <a:rPr lang="en-US" sz="3400" dirty="0" smtClean="0">
                <a:solidFill>
                  <a:srgbClr val="005596"/>
                </a:solidFill>
              </a:rPr>
              <a:t>ADHD, 51-81</a:t>
            </a:r>
            <a:r>
              <a:rPr lang="en-US" sz="3400" dirty="0">
                <a:solidFill>
                  <a:srgbClr val="005596"/>
                </a:solidFill>
              </a:rPr>
              <a:t>% of children with ASD, 27-42% of children with a TBI, and 42-53% of children with DS. </a:t>
            </a:r>
            <a:endParaRPr lang="en-US" sz="3400" dirty="0" smtClean="0">
              <a:solidFill>
                <a:srgbClr val="005596"/>
              </a:solidFill>
            </a:endParaRPr>
          </a:p>
          <a:p>
            <a:endParaRPr lang="en-US" sz="1200" dirty="0">
              <a:solidFill>
                <a:srgbClr val="005596"/>
              </a:solidFill>
            </a:endParaRPr>
          </a:p>
          <a:p>
            <a:r>
              <a:rPr lang="en-US" sz="3400" dirty="0" smtClean="0">
                <a:solidFill>
                  <a:srgbClr val="005596"/>
                </a:solidFill>
              </a:rPr>
              <a:t>Within the indexes, 69-77% of children with ASD were elevated on all the indexes, 71% of children with ADHD were elevated on the EMI and 77% were elevated on the ISCI. 57-73% of children with DS were elevated on the EMI.</a:t>
            </a:r>
          </a:p>
        </p:txBody>
      </p:sp>
      <p:sp>
        <p:nvSpPr>
          <p:cNvPr id="60" name="Rectangle 59"/>
          <p:cNvSpPr/>
          <p:nvPr/>
        </p:nvSpPr>
        <p:spPr>
          <a:xfrm>
            <a:off x="16582025" y="13240289"/>
            <a:ext cx="12472465" cy="2893100"/>
          </a:xfrm>
          <a:prstGeom prst="rect">
            <a:avLst/>
          </a:prstGeom>
        </p:spPr>
        <p:txBody>
          <a:bodyPr wrap="square">
            <a:spAutoFit/>
          </a:bodyPr>
          <a:lstStyle/>
          <a:p>
            <a:r>
              <a:rPr lang="en-US" sz="3400" dirty="0" smtClean="0">
                <a:solidFill>
                  <a:srgbClr val="005596"/>
                </a:solidFill>
              </a:rPr>
              <a:t>Index</a:t>
            </a:r>
            <a:r>
              <a:rPr lang="en-US" sz="3400" i="1" dirty="0" smtClean="0">
                <a:solidFill>
                  <a:srgbClr val="005596"/>
                </a:solidFill>
              </a:rPr>
              <a:t> T</a:t>
            </a:r>
            <a:r>
              <a:rPr lang="en-US" sz="3400" dirty="0" smtClean="0">
                <a:solidFill>
                  <a:srgbClr val="005596"/>
                </a:solidFill>
              </a:rPr>
              <a:t> scores across studies of the same clinical group were averaged and are plotted below. </a:t>
            </a:r>
          </a:p>
          <a:p>
            <a:endParaRPr lang="en-US" sz="1200" dirty="0">
              <a:solidFill>
                <a:srgbClr val="005596"/>
              </a:solidFill>
            </a:endParaRPr>
          </a:p>
          <a:p>
            <a:r>
              <a:rPr lang="en-US" sz="3400" dirty="0" smtClean="0">
                <a:solidFill>
                  <a:srgbClr val="005596"/>
                </a:solidFill>
              </a:rPr>
              <a:t>Children with ASD were most elevated on the FI and the EMI. Children with ADHD were most elevated on the ISCI and the EMI. Children with DS and SLI were most elevated on the EMI. </a:t>
            </a:r>
            <a:endParaRPr lang="en-US" sz="3400" dirty="0">
              <a:solidFill>
                <a:srgbClr val="005596"/>
              </a:solidFill>
            </a:endParaRPr>
          </a:p>
        </p:txBody>
      </p:sp>
      <p:sp>
        <p:nvSpPr>
          <p:cNvPr id="62" name="Rectangle 61"/>
          <p:cNvSpPr/>
          <p:nvPr/>
        </p:nvSpPr>
        <p:spPr>
          <a:xfrm>
            <a:off x="16582025" y="22116463"/>
            <a:ext cx="8542072" cy="5714385"/>
          </a:xfrm>
          <a:prstGeom prst="rect">
            <a:avLst/>
          </a:prstGeom>
        </p:spPr>
        <p:txBody>
          <a:bodyPr wrap="square">
            <a:spAutoFit/>
          </a:bodyPr>
          <a:lstStyle/>
          <a:p>
            <a:pPr marL="0" marR="0">
              <a:spcBef>
                <a:spcPts val="0"/>
              </a:spcBef>
              <a:spcAft>
                <a:spcPts val="800"/>
              </a:spcAft>
            </a:pPr>
            <a:r>
              <a:rPr lang="en-US" sz="3400" dirty="0" smtClean="0">
                <a:solidFill>
                  <a:srgbClr val="005596"/>
                </a:solidFill>
                <a:latin typeface="Arial" panose="020B0604020202020204" pitchFamily="34" charset="0"/>
                <a:ea typeface="Calibri" panose="020F0502020204030204" pitchFamily="34" charset="0"/>
                <a:cs typeface="Arial" panose="020B0604020202020204" pitchFamily="34" charset="0"/>
              </a:rPr>
              <a:t>The correlations between parent and teacher BRIEF-P index scores ranged from .11 to .26. The mean differences between scores were very small, with effect sizes ranging from 0.05 to 0.10, indicating overall agreement between raters.</a:t>
            </a:r>
          </a:p>
          <a:p>
            <a:pPr marL="0" marR="0">
              <a:spcBef>
                <a:spcPts val="0"/>
              </a:spcBef>
              <a:spcAft>
                <a:spcPts val="800"/>
              </a:spcAft>
            </a:pPr>
            <a:endParaRPr lang="en-US" sz="1200" dirty="0" smtClean="0">
              <a:solidFill>
                <a:srgbClr val="005596"/>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800"/>
              </a:spcAft>
            </a:pPr>
            <a:r>
              <a:rPr lang="en-US" sz="3400" dirty="0" smtClean="0">
                <a:solidFill>
                  <a:srgbClr val="005596"/>
                </a:solidFill>
                <a:latin typeface="Arial" panose="020B0604020202020204" pitchFamily="34" charset="0"/>
                <a:ea typeface="Calibri" panose="020F0502020204030204" pitchFamily="34" charset="0"/>
                <a:cs typeface="Arial" panose="020B0604020202020204" pitchFamily="34" charset="0"/>
              </a:rPr>
              <a:t>Approximately </a:t>
            </a:r>
            <a:r>
              <a:rPr lang="en-US" sz="3400" dirty="0">
                <a:solidFill>
                  <a:srgbClr val="005596"/>
                </a:solidFill>
                <a:latin typeface="Arial" panose="020B0604020202020204" pitchFamily="34" charset="0"/>
                <a:ea typeface="Calibri" panose="020F0502020204030204" pitchFamily="34" charset="0"/>
                <a:cs typeface="Arial" panose="020B0604020202020204" pitchFamily="34" charset="0"/>
              </a:rPr>
              <a:t>58-64% of parents and teachers reported scores within 10 </a:t>
            </a:r>
            <a:r>
              <a:rPr lang="en-US" sz="3400" i="1" dirty="0">
                <a:solidFill>
                  <a:srgbClr val="005596"/>
                </a:solidFill>
                <a:latin typeface="Arial" panose="020B0604020202020204" pitchFamily="34" charset="0"/>
                <a:ea typeface="Calibri" panose="020F0502020204030204" pitchFamily="34" charset="0"/>
                <a:cs typeface="Arial" panose="020B0604020202020204" pitchFamily="34" charset="0"/>
              </a:rPr>
              <a:t>T</a:t>
            </a:r>
            <a:r>
              <a:rPr lang="en-US" sz="3400" dirty="0">
                <a:solidFill>
                  <a:srgbClr val="005596"/>
                </a:solidFill>
                <a:latin typeface="Arial" panose="020B0604020202020204" pitchFamily="34" charset="0"/>
                <a:ea typeface="Calibri" panose="020F0502020204030204" pitchFamily="34" charset="0"/>
                <a:cs typeface="Arial" panose="020B0604020202020204" pitchFamily="34" charset="0"/>
              </a:rPr>
              <a:t>-score points, with only 9-15% being discrepant by more than 20 </a:t>
            </a:r>
            <a:r>
              <a:rPr lang="en-US" sz="3400" i="1" dirty="0">
                <a:solidFill>
                  <a:srgbClr val="005596"/>
                </a:solidFill>
                <a:latin typeface="Arial" panose="020B0604020202020204" pitchFamily="34" charset="0"/>
                <a:ea typeface="Calibri" panose="020F0502020204030204" pitchFamily="34" charset="0"/>
                <a:cs typeface="Arial" panose="020B0604020202020204" pitchFamily="34" charset="0"/>
              </a:rPr>
              <a:t>T</a:t>
            </a:r>
            <a:r>
              <a:rPr lang="en-US" sz="3400" dirty="0">
                <a:solidFill>
                  <a:srgbClr val="005596"/>
                </a:solidFill>
                <a:latin typeface="Arial" panose="020B0604020202020204" pitchFamily="34" charset="0"/>
                <a:ea typeface="Calibri" panose="020F0502020204030204" pitchFamily="34" charset="0"/>
                <a:cs typeface="Arial" panose="020B0604020202020204" pitchFamily="34" charset="0"/>
              </a:rPr>
              <a:t>-score points. </a:t>
            </a:r>
            <a:endParaRPr lang="en-US" sz="3400" dirty="0">
              <a:solidFill>
                <a:srgbClr val="00559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4" name="Text Box 368"/>
          <p:cNvSpPr txBox="1">
            <a:spLocks noChangeArrowheads="1"/>
          </p:cNvSpPr>
          <p:nvPr/>
        </p:nvSpPr>
        <p:spPr bwMode="auto">
          <a:xfrm>
            <a:off x="16102534" y="29869734"/>
            <a:ext cx="25162985" cy="2369880"/>
          </a:xfrm>
          <a:prstGeom prst="rect">
            <a:avLst/>
          </a:prstGeom>
          <a:noFill/>
          <a:ln w="9525">
            <a:noFill/>
            <a:miter lim="800000"/>
            <a:headEnd/>
            <a:tailEnd/>
          </a:ln>
        </p:spPr>
        <p:txBody>
          <a:bodyPr wrap="square">
            <a:spAutoFit/>
          </a:bodyPr>
          <a:lstStyle/>
          <a:p>
            <a:r>
              <a:rPr lang="en-US" sz="3400" dirty="0" smtClean="0">
                <a:solidFill>
                  <a:srgbClr val="005596"/>
                </a:solidFill>
              </a:rPr>
              <a:t>Examining base rates of elevated scores highlights </a:t>
            </a:r>
            <a:r>
              <a:rPr lang="en-US" sz="3400" dirty="0">
                <a:solidFill>
                  <a:srgbClr val="005596"/>
                </a:solidFill>
              </a:rPr>
              <a:t>how often similar scores </a:t>
            </a:r>
            <a:r>
              <a:rPr lang="en-US" sz="3400" dirty="0" smtClean="0">
                <a:solidFill>
                  <a:srgbClr val="005596"/>
                </a:solidFill>
              </a:rPr>
              <a:t>occur in </a:t>
            </a:r>
            <a:r>
              <a:rPr lang="en-US" sz="3400" dirty="0">
                <a:solidFill>
                  <a:srgbClr val="005596"/>
                </a:solidFill>
              </a:rPr>
              <a:t>typically developing children versus children with clinical </a:t>
            </a:r>
            <a:r>
              <a:rPr lang="en-US" sz="3400" dirty="0" smtClean="0">
                <a:solidFill>
                  <a:srgbClr val="005596"/>
                </a:solidFill>
              </a:rPr>
              <a:t>conditions. Similarly, scores within a profile can be compared to profiles </a:t>
            </a:r>
            <a:r>
              <a:rPr lang="en-US" sz="3400" dirty="0">
                <a:solidFill>
                  <a:srgbClr val="005596"/>
                </a:solidFill>
              </a:rPr>
              <a:t>in known clinical </a:t>
            </a:r>
            <a:r>
              <a:rPr lang="en-US" sz="3400" dirty="0" smtClean="0">
                <a:solidFill>
                  <a:srgbClr val="005596"/>
                </a:solidFill>
              </a:rPr>
              <a:t>groups. </a:t>
            </a:r>
          </a:p>
          <a:p>
            <a:endParaRPr lang="en-US" sz="1200" dirty="0">
              <a:solidFill>
                <a:srgbClr val="005596"/>
              </a:solidFill>
            </a:endParaRPr>
          </a:p>
          <a:p>
            <a:r>
              <a:rPr lang="en-US" sz="3400" dirty="0">
                <a:solidFill>
                  <a:srgbClr val="005596"/>
                </a:solidFill>
              </a:rPr>
              <a:t>P</a:t>
            </a:r>
            <a:r>
              <a:rPr lang="en-US" sz="3400" dirty="0" smtClean="0">
                <a:solidFill>
                  <a:srgbClr val="005596"/>
                </a:solidFill>
              </a:rPr>
              <a:t>ercentages </a:t>
            </a:r>
            <a:r>
              <a:rPr lang="en-US" sz="3400" dirty="0">
                <a:solidFill>
                  <a:srgbClr val="005596"/>
                </a:solidFill>
              </a:rPr>
              <a:t>of </a:t>
            </a:r>
            <a:r>
              <a:rPr lang="en-US" sz="3400" i="1" dirty="0">
                <a:solidFill>
                  <a:srgbClr val="005596"/>
                </a:solidFill>
              </a:rPr>
              <a:t>T</a:t>
            </a:r>
            <a:r>
              <a:rPr lang="en-US" sz="3400" dirty="0">
                <a:solidFill>
                  <a:srgbClr val="005596"/>
                </a:solidFill>
              </a:rPr>
              <a:t> score differences derived from the interrater sample can be reviewed to determine how </a:t>
            </a:r>
            <a:r>
              <a:rPr lang="en-US" sz="3400" dirty="0" smtClean="0">
                <a:solidFill>
                  <a:srgbClr val="005596"/>
                </a:solidFill>
              </a:rPr>
              <a:t>frequently </a:t>
            </a:r>
            <a:r>
              <a:rPr lang="en-US" sz="3400" dirty="0">
                <a:solidFill>
                  <a:srgbClr val="005596"/>
                </a:solidFill>
              </a:rPr>
              <a:t>differences occur </a:t>
            </a:r>
            <a:r>
              <a:rPr lang="en-US" sz="3400" dirty="0">
                <a:solidFill>
                  <a:srgbClr val="005596"/>
                </a:solidFill>
              </a:rPr>
              <a:t>between </a:t>
            </a:r>
            <a:r>
              <a:rPr lang="en-US" sz="3400" dirty="0" smtClean="0">
                <a:solidFill>
                  <a:srgbClr val="005596"/>
                </a:solidFill>
              </a:rPr>
              <a:t>raters. </a:t>
            </a:r>
            <a:r>
              <a:rPr lang="en-US" sz="3400" dirty="0" smtClean="0">
                <a:solidFill>
                  <a:srgbClr val="005596"/>
                </a:solidFill>
              </a:rPr>
              <a:t>Uncommon differences </a:t>
            </a:r>
            <a:r>
              <a:rPr lang="en-US" sz="3400" dirty="0">
                <a:solidFill>
                  <a:srgbClr val="005596"/>
                </a:solidFill>
              </a:rPr>
              <a:t>should be investigated to determine why </a:t>
            </a:r>
            <a:r>
              <a:rPr lang="en-US" sz="3400" dirty="0" smtClean="0">
                <a:solidFill>
                  <a:srgbClr val="005596"/>
                </a:solidFill>
              </a:rPr>
              <a:t>they exist.</a:t>
            </a:r>
            <a:endParaRPr lang="en-US" sz="3400" dirty="0">
              <a:solidFill>
                <a:srgbClr val="005596"/>
              </a:solidFill>
            </a:endParaRPr>
          </a:p>
        </p:txBody>
      </p:sp>
      <p:pic>
        <p:nvPicPr>
          <p:cNvPr id="17" name="Picture 16"/>
          <p:cNvPicPr>
            <a:picLocks noChangeAspect="1"/>
          </p:cNvPicPr>
          <p:nvPr/>
        </p:nvPicPr>
        <p:blipFill>
          <a:blip r:embed="rId4"/>
          <a:stretch>
            <a:fillRect/>
          </a:stretch>
        </p:blipFill>
        <p:spPr>
          <a:xfrm>
            <a:off x="25497218" y="22118042"/>
            <a:ext cx="16058256" cy="6498899"/>
          </a:xfrm>
          <a:prstGeom prst="rect">
            <a:avLst/>
          </a:prstGeom>
        </p:spPr>
      </p:pic>
      <p:pic>
        <p:nvPicPr>
          <p:cNvPr id="20" name="Picture 19"/>
          <p:cNvPicPr>
            <a:picLocks noChangeAspect="1"/>
          </p:cNvPicPr>
          <p:nvPr/>
        </p:nvPicPr>
        <p:blipFill>
          <a:blip r:embed="rId5"/>
          <a:stretch>
            <a:fillRect/>
          </a:stretch>
        </p:blipFill>
        <p:spPr>
          <a:xfrm>
            <a:off x="1067557" y="12585816"/>
            <a:ext cx="11089585" cy="10138527"/>
          </a:xfrm>
          <a:prstGeom prst="rect">
            <a:avLst/>
          </a:prstGeom>
        </p:spPr>
      </p:pic>
      <p:pic>
        <p:nvPicPr>
          <p:cNvPr id="65" name="Picture 64"/>
          <p:cNvPicPr>
            <a:picLocks noChangeAspect="1"/>
          </p:cNvPicPr>
          <p:nvPr/>
        </p:nvPicPr>
        <p:blipFill>
          <a:blip r:embed="rId6"/>
          <a:stretch>
            <a:fillRect/>
          </a:stretch>
        </p:blipFill>
        <p:spPr>
          <a:xfrm>
            <a:off x="25475510" y="4956792"/>
            <a:ext cx="15790009" cy="6943946"/>
          </a:xfrm>
          <a:prstGeom prst="rect">
            <a:avLst/>
          </a:prstGeom>
        </p:spPr>
      </p:pic>
      <p:pic>
        <p:nvPicPr>
          <p:cNvPr id="66" name="Picture 65"/>
          <p:cNvPicPr>
            <a:picLocks noChangeAspect="1"/>
          </p:cNvPicPr>
          <p:nvPr/>
        </p:nvPicPr>
        <p:blipFill>
          <a:blip r:embed="rId7"/>
          <a:stretch>
            <a:fillRect/>
          </a:stretch>
        </p:blipFill>
        <p:spPr>
          <a:xfrm>
            <a:off x="29054490" y="13320055"/>
            <a:ext cx="12089416" cy="6700085"/>
          </a:xfrm>
          <a:prstGeom prst="rect">
            <a:avLst/>
          </a:prstGeom>
        </p:spPr>
      </p:pic>
      <p:sp>
        <p:nvSpPr>
          <p:cNvPr id="67" name="Rectangle 66"/>
          <p:cNvSpPr/>
          <p:nvPr/>
        </p:nvSpPr>
        <p:spPr>
          <a:xfrm>
            <a:off x="16792859" y="20020140"/>
            <a:ext cx="25480374" cy="954107"/>
          </a:xfrm>
          <a:prstGeom prst="rect">
            <a:avLst/>
          </a:prstGeom>
        </p:spPr>
        <p:txBody>
          <a:bodyPr wrap="square">
            <a:spAutoFit/>
          </a:bodyPr>
          <a:lstStyle/>
          <a:p>
            <a:pPr defTabSz="578644">
              <a:spcBef>
                <a:spcPts val="0"/>
              </a:spcBef>
              <a:buNone/>
            </a:pPr>
            <a:r>
              <a:rPr lang="en-US" sz="2800" i="1" dirty="0" smtClean="0">
                <a:solidFill>
                  <a:srgbClr val="005596"/>
                </a:solidFill>
                <a:latin typeface="Arial" panose="020B0604020202020204" pitchFamily="34" charset="0"/>
                <a:cs typeface="Arial" panose="020B0604020202020204" pitchFamily="34" charset="0"/>
              </a:rPr>
              <a:t>Note</a:t>
            </a:r>
            <a:r>
              <a:rPr lang="en-US" sz="2800" dirty="0" smtClean="0">
                <a:solidFill>
                  <a:srgbClr val="005596"/>
                </a:solidFill>
                <a:latin typeface="Arial" panose="020B0604020202020204" pitchFamily="34" charset="0"/>
                <a:cs typeface="Arial" panose="020B0604020202020204" pitchFamily="34" charset="0"/>
              </a:rPr>
              <a:t>. ADHD = attention-deficit hyperactivity disorder; ASD = autism spectrum disorder; DS = Down syndrome; SLI = speech/language impairment, TBI = traumatic brain injury</a:t>
            </a:r>
            <a:endParaRPr lang="en-US" sz="2800" i="1" kern="0" dirty="0">
              <a:solidFill>
                <a:srgbClr val="005596"/>
              </a:solidFill>
            </a:endParaRPr>
          </a:p>
        </p:txBody>
      </p:sp>
      <p:sp>
        <p:nvSpPr>
          <p:cNvPr id="26" name="Rectangle 25"/>
          <p:cNvSpPr/>
          <p:nvPr/>
        </p:nvSpPr>
        <p:spPr>
          <a:xfrm>
            <a:off x="23402368" y="4038967"/>
            <a:ext cx="8592664" cy="861774"/>
          </a:xfrm>
          <a:prstGeom prst="rect">
            <a:avLst/>
          </a:prstGeom>
        </p:spPr>
        <p:txBody>
          <a:bodyPr wrap="square">
            <a:spAutoFit/>
          </a:bodyPr>
          <a:lstStyle/>
          <a:p>
            <a:pPr algn="ctr"/>
            <a:r>
              <a:rPr lang="en-US" sz="5000" b="1" dirty="0" smtClean="0">
                <a:solidFill>
                  <a:srgbClr val="005596"/>
                </a:solidFill>
              </a:rPr>
              <a:t>Base rates</a:t>
            </a:r>
          </a:p>
        </p:txBody>
      </p:sp>
      <p:sp>
        <p:nvSpPr>
          <p:cNvPr id="28" name="Rectangle 27"/>
          <p:cNvSpPr/>
          <p:nvPr/>
        </p:nvSpPr>
        <p:spPr>
          <a:xfrm>
            <a:off x="23402368" y="12369066"/>
            <a:ext cx="8592664" cy="861774"/>
          </a:xfrm>
          <a:prstGeom prst="rect">
            <a:avLst/>
          </a:prstGeom>
        </p:spPr>
        <p:txBody>
          <a:bodyPr wrap="square">
            <a:spAutoFit/>
          </a:bodyPr>
          <a:lstStyle/>
          <a:p>
            <a:pPr algn="ctr"/>
            <a:r>
              <a:rPr lang="en-US" sz="5000" b="1" dirty="0" smtClean="0">
                <a:solidFill>
                  <a:srgbClr val="005596"/>
                </a:solidFill>
              </a:rPr>
              <a:t>Clinical profiles</a:t>
            </a:r>
          </a:p>
        </p:txBody>
      </p:sp>
      <p:sp>
        <p:nvSpPr>
          <p:cNvPr id="29" name="Rectangle 28"/>
          <p:cNvSpPr/>
          <p:nvPr/>
        </p:nvSpPr>
        <p:spPr>
          <a:xfrm>
            <a:off x="23402368" y="21098431"/>
            <a:ext cx="8592664" cy="861774"/>
          </a:xfrm>
          <a:prstGeom prst="rect">
            <a:avLst/>
          </a:prstGeom>
        </p:spPr>
        <p:txBody>
          <a:bodyPr wrap="square">
            <a:spAutoFit/>
          </a:bodyPr>
          <a:lstStyle/>
          <a:p>
            <a:pPr algn="ctr"/>
            <a:r>
              <a:rPr lang="en-US" sz="5000" b="1" dirty="0" smtClean="0">
                <a:solidFill>
                  <a:srgbClr val="005596"/>
                </a:solidFill>
              </a:rPr>
              <a:t>Interrater differences</a:t>
            </a:r>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al Poster">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0CDA158F-BD11-4947-AD81-47123E717BAC}" vid="{D7EF840D-21B4-42C8-9035-CFD5E088B4D5}"/>
    </a:ext>
  </a:extLst>
</a:theme>
</file>

<file path=ppt/theme/theme2.xml><?xml version="1.0" encoding="utf-8"?>
<a:theme xmlns:a="http://schemas.openxmlformats.org/drawingml/2006/main" name="Office Theme">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451A831-6165-46D3-80FA-B53FDB37F9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676</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Medical Poster</vt:lpstr>
      <vt:lpstr>Base Rates, Profile Analysis, and Interrater Discrepancies for the BRIEF-P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2015-01-22T15:04:31Z</dcterms:created>
  <dcterms:modified xsi:type="dcterms:W3CDTF">2019-01-04T18:25:42Z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TC040010579991</vt:lpwstr>
  </property>
</Properties>
</file>