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678" r:id="rId2"/>
    <p:sldId id="753" r:id="rId3"/>
    <p:sldId id="758" r:id="rId4"/>
    <p:sldId id="805" r:id="rId5"/>
    <p:sldId id="761" r:id="rId6"/>
    <p:sldId id="762" r:id="rId7"/>
    <p:sldId id="811" r:id="rId8"/>
    <p:sldId id="807" r:id="rId9"/>
    <p:sldId id="801" r:id="rId10"/>
    <p:sldId id="802" r:id="rId11"/>
    <p:sldId id="808" r:id="rId12"/>
    <p:sldId id="809" r:id="rId13"/>
    <p:sldId id="796" r:id="rId14"/>
    <p:sldId id="798" r:id="rId15"/>
    <p:sldId id="799" r:id="rId16"/>
    <p:sldId id="812" r:id="rId17"/>
    <p:sldId id="793" r:id="rId18"/>
    <p:sldId id="756" r:id="rId19"/>
    <p:sldId id="788" r:id="rId20"/>
    <p:sldId id="789" r:id="rId21"/>
    <p:sldId id="784" r:id="rId22"/>
    <p:sldId id="813" r:id="rId23"/>
    <p:sldId id="815" r:id="rId24"/>
    <p:sldId id="816"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esser" initials="MM" lastIdx="4" clrIdx="0">
    <p:extLst>
      <p:ext uri="{19B8F6BF-5375-455C-9EA6-DF929625EA0E}">
        <p15:presenceInfo xmlns:p15="http://schemas.microsoft.com/office/powerpoint/2012/main" userId="S-1-5-21-1806266684-120343679-475923621-1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81588" autoAdjust="0"/>
  </p:normalViewPr>
  <p:slideViewPr>
    <p:cSldViewPr>
      <p:cViewPr varScale="1">
        <p:scale>
          <a:sx n="95" d="100"/>
          <a:sy n="95" d="100"/>
        </p:scale>
        <p:origin x="1248" y="78"/>
      </p:cViewPr>
      <p:guideLst/>
    </p:cSldViewPr>
  </p:slideViewPr>
  <p:notesTextViewPr>
    <p:cViewPr>
      <p:scale>
        <a:sx n="3" d="2"/>
        <a:sy n="3" d="2"/>
      </p:scale>
      <p:origin x="0" y="0"/>
    </p:cViewPr>
  </p:notesTextViewPr>
  <p:sorterViewPr>
    <p:cViewPr>
      <p:scale>
        <a:sx n="150" d="100"/>
        <a:sy n="150" d="100"/>
      </p:scale>
      <p:origin x="0" y="0"/>
    </p:cViewPr>
  </p:sorterViewPr>
  <p:notesViewPr>
    <p:cSldViewPr>
      <p:cViewPr varScale="1">
        <p:scale>
          <a:sx n="87" d="100"/>
          <a:sy n="87" d="100"/>
        </p:scale>
        <p:origin x="32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6653" tIns="48327" rIns="96653" bIns="48327" rtlCol="0"/>
          <a:lstStyle>
            <a:lvl1pPr algn="r" eaLnBrk="1" fontAlgn="auto" hangingPunct="1">
              <a:spcBef>
                <a:spcPts val="0"/>
              </a:spcBef>
              <a:spcAft>
                <a:spcPts val="0"/>
              </a:spcAft>
              <a:defRPr sz="1200" smtClean="0">
                <a:latin typeface="+mn-lt"/>
              </a:defRPr>
            </a:lvl1pPr>
          </a:lstStyle>
          <a:p>
            <a:pPr>
              <a:defRPr/>
            </a:pPr>
            <a:fld id="{C500A360-102E-4431-AB30-A28D34250F55}" type="datetimeFigureOut">
              <a:rPr lang="en-US"/>
              <a:pPr>
                <a:defRPr/>
              </a:pPr>
              <a:t>6/16/2016</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6653" tIns="48327" rIns="96653" bIns="48327" rtlCol="0" anchor="b"/>
          <a:lstStyle>
            <a:lvl1pPr algn="r" eaLnBrk="1" fontAlgn="auto" hangingPunct="1">
              <a:spcBef>
                <a:spcPts val="0"/>
              </a:spcBef>
              <a:spcAft>
                <a:spcPts val="0"/>
              </a:spcAft>
              <a:defRPr sz="1200" smtClean="0">
                <a:latin typeface="+mn-lt"/>
              </a:defRPr>
            </a:lvl1pPr>
          </a:lstStyle>
          <a:p>
            <a:pPr>
              <a:defRPr/>
            </a:pPr>
            <a:fld id="{F4F02EBC-3507-499F-84C1-625CC3D74BD6}" type="slidenum">
              <a:rPr lang="en-US"/>
              <a:pPr>
                <a:defRPr/>
              </a:pPr>
              <a:t>‹#›</a:t>
            </a:fld>
            <a:endParaRPr lang="en-US"/>
          </a:p>
        </p:txBody>
      </p:sp>
    </p:spTree>
    <p:extLst>
      <p:ext uri="{BB962C8B-B14F-4D97-AF65-F5344CB8AC3E}">
        <p14:creationId xmlns:p14="http://schemas.microsoft.com/office/powerpoint/2010/main" val="25510348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smtClean="0">
                <a:latin typeface="+mn-lt"/>
              </a:defRPr>
            </a:lvl1pPr>
          </a:lstStyle>
          <a:p>
            <a:pPr>
              <a:defRPr/>
            </a:pPr>
            <a:fld id="{1A9A1FF2-90F7-4EF3-9036-345720DF09DE}" type="datetimeFigureOut">
              <a:rPr lang="en-US"/>
              <a:pPr>
                <a:defRPr/>
              </a:pPr>
              <a:t>6/16/2016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6653" tIns="48327" rIns="96653" bIns="48327" rtlCol="0" anchor="b"/>
          <a:lstStyle>
            <a:lvl1pPr algn="r" eaLnBrk="1" fontAlgn="auto" hangingPunct="1">
              <a:spcBef>
                <a:spcPts val="0"/>
              </a:spcBef>
              <a:spcAft>
                <a:spcPts val="0"/>
              </a:spcAft>
              <a:defRPr sz="1200" smtClean="0">
                <a:latin typeface="+mn-lt"/>
              </a:defRPr>
            </a:lvl1pPr>
          </a:lstStyle>
          <a:p>
            <a:pPr>
              <a:defRPr/>
            </a:pPr>
            <a:fld id="{7F358767-B7C6-4C96-A17D-C17B1A0FCAFB}" type="slidenum">
              <a:rPr lang="en-US"/>
              <a:pPr>
                <a:defRPr/>
              </a:pPr>
              <a:t>‹#›</a:t>
            </a:fld>
            <a:endParaRPr lang="en-US"/>
          </a:p>
        </p:txBody>
      </p:sp>
    </p:spTree>
    <p:extLst>
      <p:ext uri="{BB962C8B-B14F-4D97-AF65-F5344CB8AC3E}">
        <p14:creationId xmlns:p14="http://schemas.microsoft.com/office/powerpoint/2010/main" val="182600779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954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6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about familiarity, focus on what they</a:t>
            </a:r>
            <a:r>
              <a:rPr lang="en-US" baseline="0" dirty="0" smtClean="0"/>
              <a:t> need to learn</a:t>
            </a:r>
            <a:endParaRPr lang="en-US" dirty="0"/>
          </a:p>
        </p:txBody>
      </p:sp>
    </p:spTree>
    <p:extLst>
      <p:ext uri="{BB962C8B-B14F-4D97-AF65-F5344CB8AC3E}">
        <p14:creationId xmlns:p14="http://schemas.microsoft.com/office/powerpoint/2010/main" val="385410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39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SDS measures the degree to which a person resembles each of the personality types. The three letter summary code indicates which three personality types a person most resembles,</a:t>
            </a:r>
          </a:p>
          <a:p>
            <a:r>
              <a:rPr lang="en-US" dirty="0"/>
              <a:t>And by using 3 letters it conveys the complexity of that individual’s personality.</a:t>
            </a:r>
          </a:p>
          <a:p>
            <a:endParaRPr lang="en-US" dirty="0"/>
          </a:p>
          <a:p>
            <a:r>
              <a:rPr lang="en-US" dirty="0"/>
              <a:t>Handout</a:t>
            </a:r>
            <a:endParaRPr lang="en-US" dirty="0"/>
          </a:p>
        </p:txBody>
      </p:sp>
    </p:spTree>
    <p:extLst>
      <p:ext uri="{BB962C8B-B14F-4D97-AF65-F5344CB8AC3E}">
        <p14:creationId xmlns:p14="http://schemas.microsoft.com/office/powerpoint/2010/main" val="153873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degree of congruence (or agreement) between a person and an occupation (environment) can be estimated by a hexagonal model. The</a:t>
            </a:r>
          </a:p>
          <a:p>
            <a:r>
              <a:rPr lang="en-US" dirty="0"/>
              <a:t>shorter the distance between the personality type and the occupational type, the closer the relationship. For example, an R-person and an R-occupation are the most</a:t>
            </a:r>
          </a:p>
          <a:p>
            <a:r>
              <a:rPr lang="en-US" dirty="0"/>
              <a:t>congruent. An R-person and an S-occupation are the incongruent. </a:t>
            </a:r>
          </a:p>
          <a:p>
            <a:endParaRPr lang="en-US" dirty="0"/>
          </a:p>
        </p:txBody>
      </p:sp>
    </p:spTree>
    <p:extLst>
      <p:ext uri="{BB962C8B-B14F-4D97-AF65-F5344CB8AC3E}">
        <p14:creationId xmlns:p14="http://schemas.microsoft.com/office/powerpoint/2010/main" val="153326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2066E1-94B6-48B1-8EEE-3E74DE10628B}"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4E5C04-AD5C-4C23-8C79-6CC2B14B2781}" type="slidenum">
              <a:rPr lang="en-US"/>
              <a:pPr>
                <a:defRPr/>
              </a:pPr>
              <a:t>‹#›</a:t>
            </a:fld>
            <a:endParaRPr lang="en-US"/>
          </a:p>
        </p:txBody>
      </p:sp>
    </p:spTree>
    <p:extLst>
      <p:ext uri="{BB962C8B-B14F-4D97-AF65-F5344CB8AC3E}">
        <p14:creationId xmlns:p14="http://schemas.microsoft.com/office/powerpoint/2010/main" val="28559562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FDF177-A1D1-4B7D-957C-FFAE99FEECB6}"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89491D-2631-4216-8815-02EDBFE42957}" type="slidenum">
              <a:rPr lang="en-US"/>
              <a:pPr>
                <a:defRPr/>
              </a:pPr>
              <a:t>‹#›</a:t>
            </a:fld>
            <a:endParaRPr lang="en-US"/>
          </a:p>
        </p:txBody>
      </p:sp>
    </p:spTree>
    <p:extLst>
      <p:ext uri="{BB962C8B-B14F-4D97-AF65-F5344CB8AC3E}">
        <p14:creationId xmlns:p14="http://schemas.microsoft.com/office/powerpoint/2010/main" val="35104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A6EA5-EACC-4E18-B03A-9BB6DE7D01F0}"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20E98A-3B8C-4D3A-9933-1DD1487F19AA}" type="slidenum">
              <a:rPr lang="en-US"/>
              <a:pPr>
                <a:defRPr/>
              </a:pPr>
              <a:t>‹#›</a:t>
            </a:fld>
            <a:endParaRPr lang="en-US"/>
          </a:p>
        </p:txBody>
      </p:sp>
    </p:spTree>
    <p:extLst>
      <p:ext uri="{BB962C8B-B14F-4D97-AF65-F5344CB8AC3E}">
        <p14:creationId xmlns:p14="http://schemas.microsoft.com/office/powerpoint/2010/main" val="2924163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ABBB4D5-55C6-4CB6-9E74-DDDEC557BDED}"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FB3433-F8AD-45AF-AEDA-AC528DEB1E35}" type="slidenum">
              <a:rPr lang="en-US"/>
              <a:pPr>
                <a:defRPr/>
              </a:pPr>
              <a:t>‹#›</a:t>
            </a:fld>
            <a:endParaRPr lang="en-US"/>
          </a:p>
        </p:txBody>
      </p:sp>
    </p:spTree>
    <p:extLst>
      <p:ext uri="{BB962C8B-B14F-4D97-AF65-F5344CB8AC3E}">
        <p14:creationId xmlns:p14="http://schemas.microsoft.com/office/powerpoint/2010/main" val="2109550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281732-EA4A-4FCE-9AD3-095A6EFD2E23}" type="datetimeFigureOut">
              <a:rPr lang="en-US"/>
              <a:pPr>
                <a:defRPr/>
              </a:pPr>
              <a:t>6/16/2016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DF42B1-1A86-4A27-A322-D5EF5B4893E1}" type="slidenum">
              <a:rPr lang="en-US"/>
              <a:pPr>
                <a:defRPr/>
              </a:pPr>
              <a:t>‹#›</a:t>
            </a:fld>
            <a:endParaRPr lang="en-US"/>
          </a:p>
        </p:txBody>
      </p:sp>
    </p:spTree>
    <p:extLst>
      <p:ext uri="{BB962C8B-B14F-4D97-AF65-F5344CB8AC3E}">
        <p14:creationId xmlns:p14="http://schemas.microsoft.com/office/powerpoint/2010/main" val="3231626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FE19CF-FC26-4031-A1D2-BBDB6A2B396C}"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E61E7A-A4B7-4E48-817B-55EAE039E4CD}" type="slidenum">
              <a:rPr lang="en-US"/>
              <a:pPr>
                <a:defRPr/>
              </a:pPr>
              <a:t>‹#›</a:t>
            </a:fld>
            <a:endParaRPr lang="en-US"/>
          </a:p>
        </p:txBody>
      </p:sp>
    </p:spTree>
    <p:extLst>
      <p:ext uri="{BB962C8B-B14F-4D97-AF65-F5344CB8AC3E}">
        <p14:creationId xmlns:p14="http://schemas.microsoft.com/office/powerpoint/2010/main" val="859972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C0A105-0A24-43FC-961C-CBD1EF24B999}" type="datetimeFigureOut">
              <a:rPr lang="en-US"/>
              <a:pPr>
                <a:defRPr/>
              </a:pPr>
              <a:t>6/16/2016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38ECBC-74C1-4678-97A2-9D52A48AC0AD}" type="slidenum">
              <a:rPr lang="en-US"/>
              <a:pPr>
                <a:defRPr/>
              </a:pPr>
              <a:t>‹#›</a:t>
            </a:fld>
            <a:endParaRPr lang="en-US"/>
          </a:p>
        </p:txBody>
      </p:sp>
    </p:spTree>
    <p:extLst>
      <p:ext uri="{BB962C8B-B14F-4D97-AF65-F5344CB8AC3E}">
        <p14:creationId xmlns:p14="http://schemas.microsoft.com/office/powerpoint/2010/main" val="356127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32BCDFB-52BD-4123-B244-226149C49900}" type="datetimeFigureOut">
              <a:rPr lang="en-US"/>
              <a:pPr>
                <a:defRPr/>
              </a:pPr>
              <a:t>6/16/2016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33A08E-AF87-4277-BF22-D7E532FBC523}" type="slidenum">
              <a:rPr lang="en-US"/>
              <a:pPr>
                <a:defRPr/>
              </a:pPr>
              <a:t>‹#›</a:t>
            </a:fld>
            <a:endParaRPr lang="en-US"/>
          </a:p>
        </p:txBody>
      </p:sp>
    </p:spTree>
    <p:extLst>
      <p:ext uri="{BB962C8B-B14F-4D97-AF65-F5344CB8AC3E}">
        <p14:creationId xmlns:p14="http://schemas.microsoft.com/office/powerpoint/2010/main" val="3934648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C01499-D97D-4B80-B470-376851A95A71}" type="datetimeFigureOut">
              <a:rPr lang="en-US"/>
              <a:pPr>
                <a:defRPr/>
              </a:pPr>
              <a:t>6/16/2016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8646D9-8AED-4001-973E-DE72C86F15F0}" type="slidenum">
              <a:rPr lang="en-US"/>
              <a:pPr>
                <a:defRPr/>
              </a:pPr>
              <a:t>‹#›</a:t>
            </a:fld>
            <a:endParaRPr lang="en-US"/>
          </a:p>
        </p:txBody>
      </p:sp>
    </p:spTree>
    <p:extLst>
      <p:ext uri="{BB962C8B-B14F-4D97-AF65-F5344CB8AC3E}">
        <p14:creationId xmlns:p14="http://schemas.microsoft.com/office/powerpoint/2010/main" val="2042078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D8BAA0-AD68-42B5-AEC8-B7A5EEF6CF70}"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242FB0-20C6-4AC9-A9B0-2BA6937DD72A}" type="slidenum">
              <a:rPr lang="en-US"/>
              <a:pPr>
                <a:defRPr/>
              </a:pPr>
              <a:t>‹#›</a:t>
            </a:fld>
            <a:endParaRPr lang="en-US"/>
          </a:p>
        </p:txBody>
      </p:sp>
    </p:spTree>
    <p:extLst>
      <p:ext uri="{BB962C8B-B14F-4D97-AF65-F5344CB8AC3E}">
        <p14:creationId xmlns:p14="http://schemas.microsoft.com/office/powerpoint/2010/main" val="23201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67CFAA-D257-49A6-8704-0DC43B6C9416}" type="datetimeFigureOut">
              <a:rPr lang="en-US"/>
              <a:pPr>
                <a:defRPr/>
              </a:pPr>
              <a:t>6/16/2016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BE9D0C-BE9F-4B8C-9745-A68F1E2820B2}" type="slidenum">
              <a:rPr lang="en-US"/>
              <a:pPr>
                <a:defRPr/>
              </a:pPr>
              <a:t>‹#›</a:t>
            </a:fld>
            <a:endParaRPr lang="en-US"/>
          </a:p>
        </p:txBody>
      </p:sp>
    </p:spTree>
    <p:extLst>
      <p:ext uri="{BB962C8B-B14F-4D97-AF65-F5344CB8AC3E}">
        <p14:creationId xmlns:p14="http://schemas.microsoft.com/office/powerpoint/2010/main" val="393181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970733B-7C36-454F-85FB-27BEE1804803}" type="datetimeFigureOut">
              <a:rPr lang="en-US"/>
              <a:pPr>
                <a:defRPr/>
              </a:pPr>
              <a:t>6/16/2016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5651DB4-BFE9-4E3F-AB4A-80FF3D0AC0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self-directed-search.com/how-does-it-work-/riase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4.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610600" cy="2590800"/>
          </a:xfrm>
        </p:spPr>
        <p:txBody>
          <a:bodyPr/>
          <a:lstStyle/>
          <a:p>
            <a:r>
              <a:rPr lang="en-US" sz="4000" dirty="0">
                <a:solidFill>
                  <a:schemeClr val="accent1">
                    <a:lumMod val="75000"/>
                  </a:schemeClr>
                </a:solidFill>
              </a:rPr>
              <a:t>The Relationship between RIASEC Personality Types and Negative Thinking: Implications for Career Counseling </a:t>
            </a:r>
            <a:endParaRPr lang="en-US" sz="4200" dirty="0">
              <a:solidFill>
                <a:schemeClr val="accent1">
                  <a:lumMod val="75000"/>
                </a:schemeClr>
              </a:solidFill>
            </a:endParaRPr>
          </a:p>
        </p:txBody>
      </p:sp>
      <p:sp>
        <p:nvSpPr>
          <p:cNvPr id="4" name="Subtitle 3"/>
          <p:cNvSpPr>
            <a:spLocks noGrp="1"/>
          </p:cNvSpPr>
          <p:nvPr>
            <p:ph type="subTitle" idx="1"/>
          </p:nvPr>
        </p:nvSpPr>
        <p:spPr>
          <a:xfrm>
            <a:off x="1714500" y="3048000"/>
            <a:ext cx="5943600" cy="1075610"/>
          </a:xfrm>
        </p:spPr>
        <p:txBody>
          <a:bodyPr/>
          <a:lstStyle/>
          <a:p>
            <a:r>
              <a:rPr lang="en-US" dirty="0" smtClean="0">
                <a:solidFill>
                  <a:schemeClr val="accent1">
                    <a:lumMod val="75000"/>
                  </a:schemeClr>
                </a:solidFill>
              </a:rPr>
              <a:t>Jennifer Greene, MSPH</a:t>
            </a:r>
          </a:p>
          <a:p>
            <a:r>
              <a:rPr lang="en-US" sz="2400" dirty="0" smtClean="0">
                <a:solidFill>
                  <a:schemeClr val="accent1">
                    <a:lumMod val="75000"/>
                  </a:schemeClr>
                </a:solidFill>
              </a:rPr>
              <a:t>Psychological Assessment Resources, Inc.</a:t>
            </a:r>
          </a:p>
          <a:p>
            <a:endParaRPr lang="en-US" sz="2400" dirty="0" smtClean="0">
              <a:solidFill>
                <a:schemeClr val="accent1">
                  <a:lumMod val="75000"/>
                </a:schemeClr>
              </a:solidFill>
            </a:endParaRPr>
          </a:p>
          <a:p>
            <a:endParaRPr lang="en-US" sz="2400"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5410200" y="4495800"/>
            <a:ext cx="1724025" cy="1533525"/>
          </a:xfrm>
          <a:prstGeom prst="rect">
            <a:avLst/>
          </a:prstGeom>
        </p:spPr>
      </p:pic>
      <p:pic>
        <p:nvPicPr>
          <p:cNvPr id="6" name="Picture 5"/>
          <p:cNvPicPr>
            <a:picLocks noChangeAspect="1"/>
          </p:cNvPicPr>
          <p:nvPr/>
        </p:nvPicPr>
        <p:blipFill>
          <a:blip r:embed="rId4"/>
          <a:stretch>
            <a:fillRect/>
          </a:stretch>
        </p:blipFill>
        <p:spPr>
          <a:xfrm>
            <a:off x="2133600" y="4495800"/>
            <a:ext cx="1371600" cy="1548773"/>
          </a:xfrm>
          <a:prstGeom prst="rect">
            <a:avLst/>
          </a:prstGeom>
        </p:spPr>
      </p:pic>
    </p:spTree>
    <p:extLst>
      <p:ext uri="{BB962C8B-B14F-4D97-AF65-F5344CB8AC3E}">
        <p14:creationId xmlns:p14="http://schemas.microsoft.com/office/powerpoint/2010/main" val="3754403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t>Hexagonal Model</a:t>
            </a:r>
            <a:endParaRPr lang="en-US" b="1" dirty="0"/>
          </a:p>
        </p:txBody>
      </p:sp>
      <p:pic>
        <p:nvPicPr>
          <p:cNvPr id="6" name="Picture 5"/>
          <p:cNvPicPr>
            <a:picLocks noChangeAspect="1"/>
          </p:cNvPicPr>
          <p:nvPr/>
        </p:nvPicPr>
        <p:blipFill>
          <a:blip r:embed="rId3"/>
          <a:stretch>
            <a:fillRect/>
          </a:stretch>
        </p:blipFill>
        <p:spPr>
          <a:xfrm>
            <a:off x="1057425" y="1384300"/>
            <a:ext cx="7104815" cy="4559300"/>
          </a:xfrm>
          <a:prstGeom prst="rect">
            <a:avLst/>
          </a:prstGeom>
        </p:spPr>
      </p:pic>
    </p:spTree>
    <p:extLst>
      <p:ext uri="{BB962C8B-B14F-4D97-AF65-F5344CB8AC3E}">
        <p14:creationId xmlns:p14="http://schemas.microsoft.com/office/powerpoint/2010/main" val="4119330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Constructs Related to Similarity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157746"/>
              </p:ext>
            </p:extLst>
          </p:nvPr>
        </p:nvGraphicFramePr>
        <p:xfrm>
          <a:off x="152400" y="1524000"/>
          <a:ext cx="8839200" cy="4814528"/>
        </p:xfrm>
        <a:graphic>
          <a:graphicData uri="http://schemas.openxmlformats.org/drawingml/2006/table">
            <a:tbl>
              <a:tblPr firstRow="1" bandRow="1">
                <a:tableStyleId>{5C22544A-7EE6-4342-B048-85BDC9FD1C3A}</a:tableStyleId>
              </a:tblPr>
              <a:tblGrid>
                <a:gridCol w="1636889"/>
                <a:gridCol w="2291644"/>
                <a:gridCol w="4910667"/>
              </a:tblGrid>
              <a:tr h="394928">
                <a:tc>
                  <a:txBody>
                    <a:bodyPr/>
                    <a:lstStyle/>
                    <a:p>
                      <a:r>
                        <a:rPr lang="en-US" sz="1600" dirty="0" smtClean="0"/>
                        <a:t>SDS Construct</a:t>
                      </a:r>
                      <a:endParaRPr lang="en-US" sz="1600" dirty="0"/>
                    </a:p>
                  </a:txBody>
                  <a:tcPr/>
                </a:tc>
                <a:tc>
                  <a:txBody>
                    <a:bodyPr/>
                    <a:lstStyle/>
                    <a:p>
                      <a:r>
                        <a:rPr lang="en-US" sz="1600" dirty="0" smtClean="0"/>
                        <a:t>Definition</a:t>
                      </a:r>
                      <a:endParaRPr lang="en-US" sz="1600" dirty="0"/>
                    </a:p>
                  </a:txBody>
                  <a:tcPr/>
                </a:tc>
                <a:tc>
                  <a:txBody>
                    <a:bodyPr/>
                    <a:lstStyle/>
                    <a:p>
                      <a:r>
                        <a:rPr lang="en-US" sz="1600" dirty="0" smtClean="0"/>
                        <a:t>Calculation</a:t>
                      </a:r>
                      <a:endParaRPr lang="en-US" sz="1600" dirty="0"/>
                    </a:p>
                  </a:txBody>
                  <a:tcPr/>
                </a:tc>
              </a:tr>
              <a:tr h="519472">
                <a:tc>
                  <a:txBody>
                    <a:bodyPr/>
                    <a:lstStyle/>
                    <a:p>
                      <a:r>
                        <a:rPr lang="en-US" sz="1600" dirty="0" smtClean="0"/>
                        <a:t>Congruence</a:t>
                      </a:r>
                      <a:endParaRPr lang="en-US" sz="1600" dirty="0"/>
                    </a:p>
                  </a:txBody>
                  <a:tcPr anchor="ctr"/>
                </a:tc>
                <a:tc>
                  <a:txBody>
                    <a:bodyPr/>
                    <a:lstStyle/>
                    <a:p>
                      <a:r>
                        <a:rPr lang="en-US" sz="1600" b="0" i="0" u="none" strike="noStrike" kern="1200" baseline="0" dirty="0" smtClean="0">
                          <a:solidFill>
                            <a:schemeClr val="dk1"/>
                          </a:solidFill>
                          <a:latin typeface="+mn-lt"/>
                          <a:ea typeface="+mn-ea"/>
                          <a:cs typeface="+mn-cs"/>
                        </a:rPr>
                        <a:t>Degree of fit between a Summary Code and code of current job aspirations</a:t>
                      </a:r>
                      <a:endParaRPr lang="en-US" sz="1600" dirty="0"/>
                    </a:p>
                  </a:txBody>
                  <a:tcPr anchor="ctr"/>
                </a:tc>
                <a:tc>
                  <a:txBody>
                    <a:bodyPr/>
                    <a:lstStyle/>
                    <a:p>
                      <a:r>
                        <a:rPr lang="en-US" sz="1600" dirty="0" err="1" smtClean="0"/>
                        <a:t>Iachan</a:t>
                      </a:r>
                      <a:r>
                        <a:rPr lang="en-US" sz="1600" dirty="0" smtClean="0"/>
                        <a:t> Agreement Index (</a:t>
                      </a:r>
                      <a:r>
                        <a:rPr lang="en-US" sz="1600" dirty="0" err="1" smtClean="0"/>
                        <a:t>Iachan</a:t>
                      </a:r>
                      <a:r>
                        <a:rPr lang="en-US" sz="1600" dirty="0" smtClean="0"/>
                        <a:t>, 1984a), ranges from</a:t>
                      </a:r>
                      <a:r>
                        <a:rPr lang="en-US" sz="1600" baseline="0" dirty="0" smtClean="0"/>
                        <a:t> 0 to 28, with </a:t>
                      </a:r>
                      <a:r>
                        <a:rPr lang="en-US" sz="1600" b="0" i="0" u="none" strike="noStrike" kern="1200" baseline="0" dirty="0" smtClean="0">
                          <a:solidFill>
                            <a:schemeClr val="dk1"/>
                          </a:solidFill>
                          <a:latin typeface="+mn-lt"/>
                          <a:ea typeface="+mn-ea"/>
                          <a:cs typeface="+mn-cs"/>
                        </a:rPr>
                        <a:t>higher scores indicating more agreement between the two codes.</a:t>
                      </a:r>
                      <a:endParaRPr lang="en-US" sz="1600" dirty="0"/>
                    </a:p>
                  </a:txBody>
                  <a:tcPr/>
                </a:tc>
              </a:tr>
              <a:tr h="955572">
                <a:tc>
                  <a:txBody>
                    <a:bodyPr/>
                    <a:lstStyle/>
                    <a:p>
                      <a:r>
                        <a:rPr lang="en-US" sz="1600" dirty="0" smtClean="0"/>
                        <a:t>Consistency</a:t>
                      </a:r>
                      <a:endParaRPr lang="en-US" sz="1600" dirty="0"/>
                    </a:p>
                  </a:txBody>
                  <a:tcPr anchor="ctr"/>
                </a:tc>
                <a:tc>
                  <a:txBody>
                    <a:bodyPr/>
                    <a:lstStyle/>
                    <a:p>
                      <a:r>
                        <a:rPr lang="en-US" sz="1600" b="0" i="0" u="none" strike="noStrike" kern="1200" baseline="0" dirty="0" smtClean="0">
                          <a:solidFill>
                            <a:schemeClr val="dk1"/>
                          </a:solidFill>
                          <a:latin typeface="+mn-lt"/>
                          <a:ea typeface="+mn-ea"/>
                          <a:cs typeface="+mn-cs"/>
                        </a:rPr>
                        <a:t>Similarity of position of first two code letters on the hexagon</a:t>
                      </a:r>
                      <a:endParaRPr lang="en-US" sz="1600" dirty="0"/>
                    </a:p>
                  </a:txBody>
                  <a:tcPr anchor="ctr"/>
                </a:tc>
                <a:tc>
                  <a:txBody>
                    <a:bodyPr/>
                    <a:lstStyle/>
                    <a:p>
                      <a:pPr marL="0" marR="0" indent="0" algn="l" defTabSz="1567510" rtl="0" eaLnBrk="1" fontAlgn="auto" latinLnBrk="0" hangingPunct="1">
                        <a:lnSpc>
                          <a:spcPct val="100000"/>
                        </a:lnSpc>
                        <a:spcBef>
                          <a:spcPts val="0"/>
                        </a:spcBef>
                        <a:spcAft>
                          <a:spcPts val="0"/>
                        </a:spcAft>
                        <a:buClrTx/>
                        <a:buSzTx/>
                        <a:buFontTx/>
                        <a:buNone/>
                        <a:tabLst/>
                        <a:defRPr/>
                      </a:pPr>
                      <a:r>
                        <a:rPr lang="en-US" sz="1600" b="1" dirty="0" smtClean="0"/>
                        <a:t>High</a:t>
                      </a:r>
                      <a:r>
                        <a:rPr lang="en-US" sz="1600" dirty="0" smtClean="0"/>
                        <a:t>: first two letters of the code are adjacent on the RIASEC hexagon , such as R and C, assigned a score of 3</a:t>
                      </a:r>
                    </a:p>
                    <a:p>
                      <a:pPr marL="0" marR="0" indent="0" algn="l" defTabSz="1567510" rtl="0" eaLnBrk="1" fontAlgn="auto" latinLnBrk="0" hangingPunct="1">
                        <a:lnSpc>
                          <a:spcPct val="100000"/>
                        </a:lnSpc>
                        <a:spcBef>
                          <a:spcPts val="0"/>
                        </a:spcBef>
                        <a:spcAft>
                          <a:spcPts val="0"/>
                        </a:spcAft>
                        <a:buClrTx/>
                        <a:buSzTx/>
                        <a:buFontTx/>
                        <a:buNone/>
                        <a:tabLst/>
                        <a:defRPr/>
                      </a:pPr>
                      <a:r>
                        <a:rPr lang="en-US" sz="1600" b="1" dirty="0" smtClean="0"/>
                        <a:t>Average</a:t>
                      </a:r>
                      <a:r>
                        <a:rPr lang="en-US" sz="1600" dirty="0" smtClean="0"/>
                        <a:t>: first two letters are alternate (i.e., neither adjacent nor opposite), such as I and S, assigned a score of 2</a:t>
                      </a:r>
                    </a:p>
                    <a:p>
                      <a:pPr marL="0" marR="0" indent="0" algn="l" defTabSz="1567510" rtl="0" eaLnBrk="1" fontAlgn="auto" latinLnBrk="0" hangingPunct="1">
                        <a:lnSpc>
                          <a:spcPct val="100000"/>
                        </a:lnSpc>
                        <a:spcBef>
                          <a:spcPts val="0"/>
                        </a:spcBef>
                        <a:spcAft>
                          <a:spcPts val="0"/>
                        </a:spcAft>
                        <a:buClrTx/>
                        <a:buSzTx/>
                        <a:buFontTx/>
                        <a:buNone/>
                        <a:tabLst/>
                        <a:defRPr/>
                      </a:pPr>
                      <a:r>
                        <a:rPr lang="en-US" sz="1600" b="1" dirty="0" smtClean="0"/>
                        <a:t>Low</a:t>
                      </a:r>
                      <a:r>
                        <a:rPr lang="en-US" sz="1600" dirty="0" smtClean="0"/>
                        <a:t>:</a:t>
                      </a:r>
                      <a:r>
                        <a:rPr lang="en-US" sz="1600" baseline="0" dirty="0" smtClean="0"/>
                        <a:t> first two letters are opposite, such as C and A, </a:t>
                      </a:r>
                      <a:r>
                        <a:rPr lang="en-US" sz="1600" dirty="0" smtClean="0"/>
                        <a:t>assigned a score of 1</a:t>
                      </a:r>
                    </a:p>
                  </a:txBody>
                  <a:tcPr/>
                </a:tc>
              </a:tr>
              <a:tr h="464288">
                <a:tc>
                  <a:txBody>
                    <a:bodyPr/>
                    <a:lstStyle/>
                    <a:p>
                      <a:r>
                        <a:rPr lang="en-US" sz="1600" dirty="0" smtClean="0"/>
                        <a:t>Coherence</a:t>
                      </a:r>
                      <a:endParaRPr lang="en-US" sz="1600" dirty="0"/>
                    </a:p>
                  </a:txBody>
                  <a:tcPr anchor="ctr"/>
                </a:tc>
                <a:tc>
                  <a:txBody>
                    <a:bodyPr/>
                    <a:lstStyle/>
                    <a:p>
                      <a:r>
                        <a:rPr lang="en-US" sz="1600" dirty="0" smtClean="0"/>
                        <a:t>Degree of similarity between the first letters of the individual’s first three listed occupational aspirations</a:t>
                      </a:r>
                      <a:endParaRPr lang="en-US" sz="1600" dirty="0"/>
                    </a:p>
                  </a:txBody>
                  <a:tcPr anchor="ctr"/>
                </a:tc>
                <a:tc>
                  <a:txBody>
                    <a:bodyPr/>
                    <a:lstStyle/>
                    <a:p>
                      <a:r>
                        <a:rPr lang="en-US" sz="1600" b="1" dirty="0" smtClean="0"/>
                        <a:t>High</a:t>
                      </a:r>
                      <a:r>
                        <a:rPr lang="en-US" sz="1600" dirty="0" smtClean="0"/>
                        <a:t>: first three occupational aspirations have the same first letter, assigned a score of 3</a:t>
                      </a:r>
                    </a:p>
                    <a:p>
                      <a:r>
                        <a:rPr lang="en-US" sz="1600" b="1" dirty="0" smtClean="0"/>
                        <a:t>Average</a:t>
                      </a:r>
                      <a:r>
                        <a:rPr lang="en-US" sz="1600" dirty="0" smtClean="0"/>
                        <a:t>: first letter of the first aspiration is also the first letter in the second or third aspiration, assigned a score of 2</a:t>
                      </a:r>
                    </a:p>
                    <a:p>
                      <a:r>
                        <a:rPr lang="en-US" sz="1600" b="1" dirty="0" smtClean="0"/>
                        <a:t>Low</a:t>
                      </a:r>
                      <a:r>
                        <a:rPr lang="en-US" sz="1600" dirty="0" smtClean="0"/>
                        <a:t>: first letter of the first aspiration is not the first letter of the second or third aspiration, assigned a score of 1</a:t>
                      </a:r>
                      <a:endParaRPr lang="en-US" sz="1600" dirty="0"/>
                    </a:p>
                  </a:txBody>
                  <a:tcPr/>
                </a:tc>
              </a:tr>
            </a:tbl>
          </a:graphicData>
        </a:graphic>
      </p:graphicFrame>
    </p:spTree>
    <p:extLst>
      <p:ext uri="{BB962C8B-B14F-4D97-AF65-F5344CB8AC3E}">
        <p14:creationId xmlns:p14="http://schemas.microsoft.com/office/powerpoint/2010/main" val="18043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Constructs Related to </a:t>
            </a:r>
            <a:r>
              <a:rPr lang="en-US" dirty="0" smtClean="0"/>
              <a:t>the RIASEC Profile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6131998"/>
              </p:ext>
            </p:extLst>
          </p:nvPr>
        </p:nvGraphicFramePr>
        <p:xfrm>
          <a:off x="152400" y="1981200"/>
          <a:ext cx="8839200" cy="2284688"/>
        </p:xfrm>
        <a:graphic>
          <a:graphicData uri="http://schemas.openxmlformats.org/drawingml/2006/table">
            <a:tbl>
              <a:tblPr firstRow="1" bandRow="1">
                <a:tableStyleId>{5C22544A-7EE6-4342-B048-85BDC9FD1C3A}</a:tableStyleId>
              </a:tblPr>
              <a:tblGrid>
                <a:gridCol w="1636889"/>
                <a:gridCol w="2291644"/>
                <a:gridCol w="4910667"/>
              </a:tblGrid>
              <a:tr h="394928">
                <a:tc>
                  <a:txBody>
                    <a:bodyPr/>
                    <a:lstStyle/>
                    <a:p>
                      <a:r>
                        <a:rPr lang="en-US" sz="1600" dirty="0" smtClean="0"/>
                        <a:t>SDS Construct</a:t>
                      </a:r>
                      <a:endParaRPr lang="en-US" sz="1600" dirty="0"/>
                    </a:p>
                  </a:txBody>
                  <a:tcPr/>
                </a:tc>
                <a:tc>
                  <a:txBody>
                    <a:bodyPr/>
                    <a:lstStyle/>
                    <a:p>
                      <a:r>
                        <a:rPr lang="en-US" sz="1600" dirty="0" smtClean="0"/>
                        <a:t>Definition</a:t>
                      </a:r>
                      <a:endParaRPr lang="en-US" sz="1600" dirty="0"/>
                    </a:p>
                  </a:txBody>
                  <a:tcPr/>
                </a:tc>
                <a:tc>
                  <a:txBody>
                    <a:bodyPr/>
                    <a:lstStyle/>
                    <a:p>
                      <a:r>
                        <a:rPr lang="en-US" sz="1600" dirty="0" smtClean="0"/>
                        <a:t>Calculation</a:t>
                      </a:r>
                      <a:endParaRPr lang="en-US" sz="1600" dirty="0"/>
                    </a:p>
                  </a:txBody>
                  <a:tcPr/>
                </a:tc>
              </a:tr>
              <a:tr h="277804">
                <a:tc>
                  <a:txBody>
                    <a:bodyPr/>
                    <a:lstStyle/>
                    <a:p>
                      <a:r>
                        <a:rPr lang="en-US" sz="1600" dirty="0" smtClean="0"/>
                        <a:t>Differentiation</a:t>
                      </a:r>
                      <a:endParaRPr lang="en-US" sz="1600" dirty="0"/>
                    </a:p>
                  </a:txBody>
                  <a:tcPr anchor="ctr"/>
                </a:tc>
                <a:tc>
                  <a:txBody>
                    <a:bodyPr/>
                    <a:lstStyle/>
                    <a:p>
                      <a:r>
                        <a:rPr lang="en-US" sz="1600" dirty="0" smtClean="0"/>
                        <a:t>Shape of the profile of summary scores, i.e., flat or spiked</a:t>
                      </a:r>
                      <a:endParaRPr lang="en-US" sz="1600" dirty="0"/>
                    </a:p>
                  </a:txBody>
                  <a:tcPr anchor="ctr"/>
                </a:tc>
                <a:tc>
                  <a:txBody>
                    <a:bodyPr/>
                    <a:lstStyle/>
                    <a:p>
                      <a:r>
                        <a:rPr lang="en-US" sz="1600" dirty="0" err="1" smtClean="0"/>
                        <a:t>Iachan</a:t>
                      </a:r>
                      <a:r>
                        <a:rPr lang="en-US" sz="1600" dirty="0" smtClean="0"/>
                        <a:t> Differentiation Index (</a:t>
                      </a:r>
                      <a:r>
                        <a:rPr lang="en-US" sz="1600" dirty="0" err="1" smtClean="0"/>
                        <a:t>Iachan</a:t>
                      </a:r>
                      <a:r>
                        <a:rPr lang="en-US" sz="1600" dirty="0" smtClean="0"/>
                        <a:t>, 1984b),</a:t>
                      </a:r>
                      <a:r>
                        <a:rPr lang="en-US" sz="1600" baseline="0" dirty="0" smtClean="0"/>
                        <a:t> </a:t>
                      </a:r>
                      <a:r>
                        <a:rPr lang="en-US" sz="1600" dirty="0" smtClean="0"/>
                        <a:t>ranges from 0 to 20, with higher scores indicating more differentiation. </a:t>
                      </a:r>
                      <a:endParaRPr lang="en-US" sz="1600" dirty="0"/>
                    </a:p>
                  </a:txBody>
                  <a:tcPr/>
                </a:tc>
              </a:tr>
              <a:tr h="260144">
                <a:tc>
                  <a:txBody>
                    <a:bodyPr/>
                    <a:lstStyle/>
                    <a:p>
                      <a:r>
                        <a:rPr lang="en-US" sz="1600" dirty="0" smtClean="0"/>
                        <a:t>Profile Elevation</a:t>
                      </a:r>
                      <a:endParaRPr lang="en-US" sz="1600" dirty="0"/>
                    </a:p>
                  </a:txBody>
                  <a:tcPr anchor="ctr"/>
                </a:tc>
                <a:tc>
                  <a:txBody>
                    <a:bodyPr/>
                    <a:lstStyle/>
                    <a:p>
                      <a:pPr marL="0" marR="0" indent="0" algn="l" defTabSz="1567510" rtl="0" eaLnBrk="1" fontAlgn="auto" latinLnBrk="0" hangingPunct="1">
                        <a:lnSpc>
                          <a:spcPct val="100000"/>
                        </a:lnSpc>
                        <a:spcBef>
                          <a:spcPts val="0"/>
                        </a:spcBef>
                        <a:spcAft>
                          <a:spcPts val="0"/>
                        </a:spcAft>
                        <a:buClrTx/>
                        <a:buSzTx/>
                        <a:buFontTx/>
                        <a:buNone/>
                        <a:tabLst/>
                        <a:defRPr/>
                      </a:pPr>
                      <a:r>
                        <a:rPr lang="en-US" sz="1600" dirty="0" smtClean="0"/>
                        <a:t>Overall level of endorsement of items across all domains of the SDS</a:t>
                      </a:r>
                    </a:p>
                  </a:txBody>
                  <a:tcPr anchor="ctr"/>
                </a:tc>
                <a:tc>
                  <a:txBody>
                    <a:bodyPr/>
                    <a:lstStyle/>
                    <a:p>
                      <a:r>
                        <a:rPr lang="en-US" sz="1600" dirty="0" smtClean="0"/>
                        <a:t>Summing the total number of items endorsed across all RIASEC scales,</a:t>
                      </a:r>
                      <a:r>
                        <a:rPr lang="en-US" sz="1600" baseline="0" dirty="0" smtClean="0"/>
                        <a:t> </a:t>
                      </a:r>
                      <a:r>
                        <a:rPr lang="en-US" sz="1600" dirty="0" smtClean="0"/>
                        <a:t>ranges from 12 to 336, with higher scores indicating higher endorsement across all RIASEC domains.</a:t>
                      </a:r>
                      <a:endParaRPr lang="en-US" sz="1600" dirty="0"/>
                    </a:p>
                  </a:txBody>
                  <a:tcPr/>
                </a:tc>
              </a:tr>
            </a:tbl>
          </a:graphicData>
        </a:graphic>
      </p:graphicFrame>
    </p:spTree>
    <p:extLst>
      <p:ext uri="{BB962C8B-B14F-4D97-AF65-F5344CB8AC3E}">
        <p14:creationId xmlns:p14="http://schemas.microsoft.com/office/powerpoint/2010/main" val="329012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8200" y="228600"/>
            <a:ext cx="5305425" cy="6009111"/>
          </a:xfrm>
          <a:prstGeom prst="rect">
            <a:avLst/>
          </a:prstGeom>
        </p:spPr>
      </p:pic>
      <p:sp>
        <p:nvSpPr>
          <p:cNvPr id="2" name="Title 1"/>
          <p:cNvSpPr>
            <a:spLocks noGrp="1"/>
          </p:cNvSpPr>
          <p:nvPr>
            <p:ph type="ctrTitle"/>
          </p:nvPr>
        </p:nvSpPr>
        <p:spPr>
          <a:xfrm>
            <a:off x="-152400" y="228600"/>
            <a:ext cx="8359391" cy="790265"/>
          </a:xfrm>
        </p:spPr>
        <p:txBody>
          <a:bodyPr>
            <a:normAutofit/>
          </a:bodyPr>
          <a:lstStyle/>
          <a:p>
            <a:r>
              <a:rPr lang="en-US" b="1" dirty="0" smtClean="0">
                <a:solidFill>
                  <a:schemeClr val="accent1">
                    <a:lumMod val="75000"/>
                  </a:schemeClr>
                </a:solidFill>
              </a:rPr>
              <a:t>Career Thoughts Inventory (CTI)</a:t>
            </a:r>
            <a:endParaRPr lang="en-US" b="1" dirty="0">
              <a:solidFill>
                <a:schemeClr val="accent1">
                  <a:lumMod val="75000"/>
                </a:schemeClr>
              </a:solidFill>
              <a:latin typeface="+mn-lt"/>
            </a:endParaRPr>
          </a:p>
        </p:txBody>
      </p:sp>
      <p:sp>
        <p:nvSpPr>
          <p:cNvPr id="3" name="TextBox 2"/>
          <p:cNvSpPr txBox="1"/>
          <p:nvPr/>
        </p:nvSpPr>
        <p:spPr>
          <a:xfrm>
            <a:off x="152400" y="990600"/>
            <a:ext cx="6477000" cy="6432530"/>
          </a:xfrm>
          <a:prstGeom prst="rect">
            <a:avLst/>
          </a:prstGeom>
          <a:noFill/>
        </p:spPr>
        <p:txBody>
          <a:bodyPr wrap="square" rtlCol="0">
            <a:spAutoFit/>
          </a:bodyPr>
          <a:lstStyle/>
          <a:p>
            <a:pPr marL="285750" indent="-285750">
              <a:spcBef>
                <a:spcPct val="50000"/>
              </a:spcBef>
              <a:buFont typeface="Arial" panose="020B0604020202020204" pitchFamily="34" charset="0"/>
              <a:buChar char="•"/>
            </a:pPr>
            <a:r>
              <a:rPr lang="en-US" sz="2800" dirty="0">
                <a:solidFill>
                  <a:schemeClr val="tx2">
                    <a:lumMod val="75000"/>
                  </a:schemeClr>
                </a:solidFill>
              </a:rPr>
              <a:t>The CTI </a:t>
            </a:r>
            <a:r>
              <a:rPr lang="en-US" sz="2800" dirty="0" smtClean="0">
                <a:solidFill>
                  <a:schemeClr val="tx2">
                    <a:lumMod val="75000"/>
                  </a:schemeClr>
                </a:solidFill>
              </a:rPr>
              <a:t>is </a:t>
            </a:r>
            <a:r>
              <a:rPr lang="en-US" sz="2800" dirty="0">
                <a:solidFill>
                  <a:schemeClr val="tx2">
                    <a:lumMod val="75000"/>
                  </a:schemeClr>
                </a:solidFill>
              </a:rPr>
              <a:t>a </a:t>
            </a:r>
            <a:r>
              <a:rPr lang="en-US" sz="2800" dirty="0" smtClean="0">
                <a:solidFill>
                  <a:schemeClr val="tx2">
                    <a:lumMod val="75000"/>
                  </a:schemeClr>
                </a:solidFill>
              </a:rPr>
              <a:t>theory-based </a:t>
            </a:r>
            <a:r>
              <a:rPr lang="en-US" sz="2800" dirty="0">
                <a:solidFill>
                  <a:schemeClr val="tx2">
                    <a:lumMod val="75000"/>
                  </a:schemeClr>
                </a:solidFill>
              </a:rPr>
              <a:t>assessment and intervention resource intended to improve the quality of career services </a:t>
            </a:r>
            <a:r>
              <a:rPr lang="en-US" sz="2800" dirty="0" smtClean="0">
                <a:solidFill>
                  <a:schemeClr val="tx2">
                    <a:lumMod val="75000"/>
                  </a:schemeClr>
                </a:solidFill>
              </a:rPr>
              <a:t>offered.</a:t>
            </a:r>
          </a:p>
          <a:p>
            <a:pPr marL="742950" lvl="1" indent="-285750">
              <a:spcBef>
                <a:spcPct val="50000"/>
              </a:spcBef>
              <a:buFont typeface="Arial" panose="020B0604020202020204" pitchFamily="34" charset="0"/>
              <a:buChar char="•"/>
            </a:pPr>
            <a:r>
              <a:rPr lang="en-US" i="1" dirty="0" smtClean="0">
                <a:solidFill>
                  <a:schemeClr val="tx2">
                    <a:lumMod val="75000"/>
                  </a:schemeClr>
                </a:solidFill>
              </a:rPr>
              <a:t>Cognitive </a:t>
            </a:r>
            <a:r>
              <a:rPr lang="en-US" i="1" dirty="0">
                <a:solidFill>
                  <a:schemeClr val="tx2">
                    <a:lumMod val="75000"/>
                  </a:schemeClr>
                </a:solidFill>
              </a:rPr>
              <a:t>information processing </a:t>
            </a:r>
            <a:r>
              <a:rPr lang="en-US" dirty="0">
                <a:solidFill>
                  <a:schemeClr val="tx2">
                    <a:lumMod val="75000"/>
                  </a:schemeClr>
                </a:solidFill>
              </a:rPr>
              <a:t>(CIP) theoretical approach to career development and career services (Peterson, et al., 1991; Peterson, et al., 1996) </a:t>
            </a:r>
            <a:endParaRPr lang="en-US" dirty="0" smtClean="0">
              <a:solidFill>
                <a:schemeClr val="tx2">
                  <a:lumMod val="75000"/>
                </a:schemeClr>
              </a:solidFill>
            </a:endParaRPr>
          </a:p>
          <a:p>
            <a:pPr marL="742950" lvl="1" indent="-285750">
              <a:spcBef>
                <a:spcPct val="50000"/>
              </a:spcBef>
              <a:buFont typeface="Arial" panose="020B0604020202020204" pitchFamily="34" charset="0"/>
              <a:buChar char="•"/>
            </a:pPr>
            <a:r>
              <a:rPr lang="en-US" i="1" dirty="0" smtClean="0">
                <a:solidFill>
                  <a:schemeClr val="tx2">
                    <a:lumMod val="75000"/>
                  </a:schemeClr>
                </a:solidFill>
              </a:rPr>
              <a:t>Cognitive </a:t>
            </a:r>
            <a:r>
              <a:rPr lang="en-US" i="1" dirty="0">
                <a:solidFill>
                  <a:schemeClr val="tx2">
                    <a:lumMod val="75000"/>
                  </a:schemeClr>
                </a:solidFill>
              </a:rPr>
              <a:t>therapy </a:t>
            </a:r>
            <a:r>
              <a:rPr lang="en-US" dirty="0">
                <a:solidFill>
                  <a:schemeClr val="tx2">
                    <a:lumMod val="75000"/>
                  </a:schemeClr>
                </a:solidFill>
              </a:rPr>
              <a:t>theoretical approach to mental health and mental health services (Beck, 1976). </a:t>
            </a:r>
            <a:endParaRPr lang="en-US" sz="2800" dirty="0">
              <a:solidFill>
                <a:schemeClr val="tx2">
                  <a:lumMod val="75000"/>
                </a:schemeClr>
              </a:solidFill>
            </a:endParaRPr>
          </a:p>
          <a:p>
            <a:pPr marL="285750" indent="-285750">
              <a:spcBef>
                <a:spcPct val="50000"/>
              </a:spcBef>
              <a:buFont typeface="Arial" panose="020B0604020202020204" pitchFamily="34" charset="0"/>
              <a:buChar char="•"/>
            </a:pPr>
            <a:r>
              <a:rPr lang="en-US" sz="2800" dirty="0" smtClean="0">
                <a:solidFill>
                  <a:schemeClr val="tx2">
                    <a:lumMod val="75000"/>
                  </a:schemeClr>
                </a:solidFill>
              </a:rPr>
              <a:t>10-15 minutes to complete</a:t>
            </a:r>
          </a:p>
          <a:p>
            <a:pPr marL="285750" indent="-285750">
              <a:spcBef>
                <a:spcPct val="50000"/>
              </a:spcBef>
              <a:buFont typeface="Arial" panose="020B0604020202020204" pitchFamily="34" charset="0"/>
              <a:buChar char="•"/>
            </a:pPr>
            <a:r>
              <a:rPr lang="en-US" sz="2800" dirty="0">
                <a:solidFill>
                  <a:schemeClr val="tx2">
                    <a:lumMod val="75000"/>
                  </a:schemeClr>
                </a:solidFill>
              </a:rPr>
              <a:t>Higher scores indicate </a:t>
            </a:r>
            <a:r>
              <a:rPr lang="en-US" sz="2800" dirty="0" smtClean="0">
                <a:solidFill>
                  <a:schemeClr val="tx2">
                    <a:lumMod val="75000"/>
                  </a:schemeClr>
                </a:solidFill>
              </a:rPr>
              <a:t>higher levels              of </a:t>
            </a:r>
            <a:r>
              <a:rPr lang="en-US" sz="2800" dirty="0">
                <a:solidFill>
                  <a:schemeClr val="tx2">
                    <a:lumMod val="75000"/>
                  </a:schemeClr>
                </a:solidFill>
              </a:rPr>
              <a:t>the scale’s measured construct.</a:t>
            </a:r>
          </a:p>
          <a:p>
            <a:pPr marL="285750" indent="-285750">
              <a:lnSpc>
                <a:spcPct val="150000"/>
              </a:lnSpc>
              <a:spcBef>
                <a:spcPct val="50000"/>
              </a:spcBef>
              <a:buFont typeface="Arial" panose="020B0604020202020204" pitchFamily="34" charset="0"/>
              <a:buChar char="•"/>
            </a:pPr>
            <a:endParaRPr lang="en-US" sz="2800" dirty="0" smtClean="0">
              <a:solidFill>
                <a:schemeClr val="tx2">
                  <a:lumMod val="75000"/>
                </a:schemeClr>
              </a:solidFill>
            </a:endParaRPr>
          </a:p>
        </p:txBody>
      </p:sp>
    </p:spTree>
    <p:extLst>
      <p:ext uri="{BB962C8B-B14F-4D97-AF65-F5344CB8AC3E}">
        <p14:creationId xmlns:p14="http://schemas.microsoft.com/office/powerpoint/2010/main" val="1316190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CTI Scales</a:t>
            </a:r>
            <a:endParaRPr lang="en-US" dirty="0"/>
          </a:p>
        </p:txBody>
      </p:sp>
      <p:sp>
        <p:nvSpPr>
          <p:cNvPr id="3" name="Content Placeholder 2"/>
          <p:cNvSpPr>
            <a:spLocks noGrp="1"/>
          </p:cNvSpPr>
          <p:nvPr>
            <p:ph idx="1"/>
          </p:nvPr>
        </p:nvSpPr>
        <p:spPr>
          <a:xfrm>
            <a:off x="457200" y="1219200"/>
            <a:ext cx="8229600" cy="5029200"/>
          </a:xfrm>
        </p:spPr>
        <p:txBody>
          <a:bodyPr>
            <a:normAutofit fontScale="62500" lnSpcReduction="20000"/>
          </a:bodyPr>
          <a:lstStyle/>
          <a:p>
            <a:pPr marL="0" indent="0">
              <a:buNone/>
            </a:pPr>
            <a:r>
              <a:rPr lang="en-US" dirty="0">
                <a:solidFill>
                  <a:schemeClr val="tx2">
                    <a:lumMod val="75000"/>
                  </a:schemeClr>
                </a:solidFill>
              </a:rPr>
              <a:t>The CTI yields a </a:t>
            </a:r>
            <a:r>
              <a:rPr lang="en-US" b="1" dirty="0">
                <a:solidFill>
                  <a:srgbClr val="7030A0"/>
                </a:solidFill>
              </a:rPr>
              <a:t>CTI Total </a:t>
            </a:r>
            <a:r>
              <a:rPr lang="en-US" dirty="0">
                <a:solidFill>
                  <a:schemeClr val="tx2">
                    <a:lumMod val="75000"/>
                  </a:schemeClr>
                </a:solidFill>
              </a:rPr>
              <a:t>score (a </a:t>
            </a:r>
            <a:r>
              <a:rPr lang="en-US" dirty="0" smtClean="0">
                <a:solidFill>
                  <a:schemeClr val="tx2">
                    <a:lumMod val="75000"/>
                  </a:schemeClr>
                </a:solidFill>
              </a:rPr>
              <a:t>single global </a:t>
            </a:r>
            <a:r>
              <a:rPr lang="en-US" dirty="0">
                <a:solidFill>
                  <a:schemeClr val="tx2">
                    <a:lumMod val="75000"/>
                  </a:schemeClr>
                </a:solidFill>
              </a:rPr>
              <a:t>indicator of dysfunctional thinking in </a:t>
            </a:r>
            <a:r>
              <a:rPr lang="en-US" dirty="0" smtClean="0">
                <a:solidFill>
                  <a:schemeClr val="tx2">
                    <a:lumMod val="75000"/>
                  </a:schemeClr>
                </a:solidFill>
              </a:rPr>
              <a:t>career problem </a:t>
            </a:r>
            <a:r>
              <a:rPr lang="en-US" dirty="0">
                <a:solidFill>
                  <a:schemeClr val="tx2">
                    <a:lumMod val="75000"/>
                  </a:schemeClr>
                </a:solidFill>
              </a:rPr>
              <a:t>solving and decision making) as well </a:t>
            </a:r>
            <a:r>
              <a:rPr lang="en-US" dirty="0" smtClean="0">
                <a:solidFill>
                  <a:schemeClr val="tx2">
                    <a:lumMod val="75000"/>
                  </a:schemeClr>
                </a:solidFill>
              </a:rPr>
              <a:t>as scores </a:t>
            </a:r>
            <a:r>
              <a:rPr lang="en-US" dirty="0">
                <a:solidFill>
                  <a:schemeClr val="tx2">
                    <a:lumMod val="75000"/>
                  </a:schemeClr>
                </a:solidFill>
              </a:rPr>
              <a:t>on three </a:t>
            </a:r>
            <a:r>
              <a:rPr lang="en-US" i="1" dirty="0">
                <a:solidFill>
                  <a:schemeClr val="tx2">
                    <a:lumMod val="75000"/>
                  </a:schemeClr>
                </a:solidFill>
              </a:rPr>
              <a:t>construct scales</a:t>
            </a:r>
            <a:r>
              <a:rPr lang="en-US" i="1" dirty="0" smtClean="0">
                <a:solidFill>
                  <a:schemeClr val="tx2">
                    <a:lumMod val="75000"/>
                  </a:schemeClr>
                </a:solidFill>
              </a:rPr>
              <a:t>:</a:t>
            </a:r>
          </a:p>
          <a:p>
            <a:pPr marL="0" indent="0">
              <a:buNone/>
            </a:pPr>
            <a:endParaRPr lang="en-US" i="1" dirty="0"/>
          </a:p>
          <a:p>
            <a:r>
              <a:rPr lang="en-US" b="1" dirty="0" smtClean="0">
                <a:solidFill>
                  <a:srgbClr val="7030A0"/>
                </a:solidFill>
              </a:rPr>
              <a:t>Decision </a:t>
            </a:r>
            <a:r>
              <a:rPr lang="en-US" b="1" dirty="0">
                <a:solidFill>
                  <a:srgbClr val="7030A0"/>
                </a:solidFill>
              </a:rPr>
              <a:t>Making Confusion </a:t>
            </a:r>
            <a:r>
              <a:rPr lang="en-US" dirty="0">
                <a:solidFill>
                  <a:srgbClr val="7030A0"/>
                </a:solidFill>
              </a:rPr>
              <a:t>(14 items</a:t>
            </a:r>
            <a:r>
              <a:rPr lang="en-US" dirty="0" smtClean="0">
                <a:solidFill>
                  <a:srgbClr val="7030A0"/>
                </a:solidFill>
              </a:rPr>
              <a:t>)</a:t>
            </a:r>
          </a:p>
          <a:p>
            <a:pPr marL="400050" lvl="1" indent="0">
              <a:buNone/>
            </a:pPr>
            <a:r>
              <a:rPr lang="en-US" dirty="0" smtClean="0">
                <a:solidFill>
                  <a:schemeClr val="tx2">
                    <a:lumMod val="75000"/>
                  </a:schemeClr>
                </a:solidFill>
              </a:rPr>
              <a:t>This </a:t>
            </a:r>
            <a:r>
              <a:rPr lang="en-US" dirty="0">
                <a:solidFill>
                  <a:schemeClr val="tx2">
                    <a:lumMod val="75000"/>
                  </a:schemeClr>
                </a:solidFill>
              </a:rPr>
              <a:t>scale reflects an inability to initiate </a:t>
            </a:r>
            <a:r>
              <a:rPr lang="en-US" dirty="0" smtClean="0">
                <a:solidFill>
                  <a:schemeClr val="tx2">
                    <a:lumMod val="75000"/>
                  </a:schemeClr>
                </a:solidFill>
              </a:rPr>
              <a:t>or sustain </a:t>
            </a:r>
            <a:r>
              <a:rPr lang="en-US" dirty="0">
                <a:solidFill>
                  <a:schemeClr val="tx2">
                    <a:lumMod val="75000"/>
                  </a:schemeClr>
                </a:solidFill>
              </a:rPr>
              <a:t>the decision making process as </a:t>
            </a:r>
            <a:r>
              <a:rPr lang="en-US" dirty="0" smtClean="0">
                <a:solidFill>
                  <a:schemeClr val="tx2">
                    <a:lumMod val="75000"/>
                  </a:schemeClr>
                </a:solidFill>
              </a:rPr>
              <a:t>a result </a:t>
            </a:r>
            <a:r>
              <a:rPr lang="en-US" dirty="0">
                <a:solidFill>
                  <a:schemeClr val="tx2">
                    <a:lumMod val="75000"/>
                  </a:schemeClr>
                </a:solidFill>
              </a:rPr>
              <a:t>of disabling emotions and/or a </a:t>
            </a:r>
            <a:r>
              <a:rPr lang="en-US" dirty="0" smtClean="0">
                <a:solidFill>
                  <a:schemeClr val="tx2">
                    <a:lumMod val="75000"/>
                  </a:schemeClr>
                </a:solidFill>
              </a:rPr>
              <a:t>lack of </a:t>
            </a:r>
            <a:r>
              <a:rPr lang="en-US" dirty="0">
                <a:solidFill>
                  <a:schemeClr val="tx2">
                    <a:lumMod val="75000"/>
                  </a:schemeClr>
                </a:solidFill>
              </a:rPr>
              <a:t>understanding about the decision </a:t>
            </a:r>
            <a:r>
              <a:rPr lang="en-US" dirty="0" smtClean="0">
                <a:solidFill>
                  <a:schemeClr val="tx2">
                    <a:lumMod val="75000"/>
                  </a:schemeClr>
                </a:solidFill>
              </a:rPr>
              <a:t>making process </a:t>
            </a:r>
            <a:r>
              <a:rPr lang="en-US" dirty="0">
                <a:solidFill>
                  <a:schemeClr val="tx2">
                    <a:lumMod val="75000"/>
                  </a:schemeClr>
                </a:solidFill>
              </a:rPr>
              <a:t>itself.</a:t>
            </a:r>
          </a:p>
          <a:p>
            <a:pPr lvl="1"/>
            <a:endParaRPr lang="en-US" b="1" dirty="0" smtClean="0">
              <a:solidFill>
                <a:srgbClr val="7030A0"/>
              </a:solidFill>
            </a:endParaRPr>
          </a:p>
          <a:p>
            <a:r>
              <a:rPr lang="en-US" b="1" dirty="0" smtClean="0">
                <a:solidFill>
                  <a:srgbClr val="7030A0"/>
                </a:solidFill>
              </a:rPr>
              <a:t>Commitment </a:t>
            </a:r>
            <a:r>
              <a:rPr lang="en-US" b="1" dirty="0">
                <a:solidFill>
                  <a:srgbClr val="7030A0"/>
                </a:solidFill>
              </a:rPr>
              <a:t>Anxiety </a:t>
            </a:r>
            <a:r>
              <a:rPr lang="en-US" dirty="0">
                <a:solidFill>
                  <a:srgbClr val="7030A0"/>
                </a:solidFill>
              </a:rPr>
              <a:t>(10 items</a:t>
            </a:r>
            <a:r>
              <a:rPr lang="en-US" dirty="0" smtClean="0">
                <a:solidFill>
                  <a:srgbClr val="7030A0"/>
                </a:solidFill>
              </a:rPr>
              <a:t>) </a:t>
            </a:r>
          </a:p>
          <a:p>
            <a:pPr marL="400050" lvl="1" indent="0">
              <a:buNone/>
            </a:pPr>
            <a:r>
              <a:rPr lang="en-US" sz="2900" dirty="0">
                <a:solidFill>
                  <a:schemeClr val="tx2">
                    <a:lumMod val="75000"/>
                  </a:schemeClr>
                </a:solidFill>
              </a:rPr>
              <a:t>This scale reflects an inability to make a commitment to a specific career choice, accompanied by generalized anxiety about the outcome of the decision making process, with the anxiety perpetuating the indecision.</a:t>
            </a:r>
          </a:p>
          <a:p>
            <a:pPr marL="0" indent="0">
              <a:buNone/>
            </a:pPr>
            <a:endParaRPr lang="en-US" dirty="0"/>
          </a:p>
          <a:p>
            <a:r>
              <a:rPr lang="en-US" b="1" dirty="0" smtClean="0">
                <a:solidFill>
                  <a:srgbClr val="7030A0"/>
                </a:solidFill>
              </a:rPr>
              <a:t>External </a:t>
            </a:r>
            <a:r>
              <a:rPr lang="en-US" b="1" dirty="0">
                <a:solidFill>
                  <a:srgbClr val="7030A0"/>
                </a:solidFill>
              </a:rPr>
              <a:t>Conflict </a:t>
            </a:r>
            <a:r>
              <a:rPr lang="en-US" dirty="0">
                <a:solidFill>
                  <a:srgbClr val="7030A0"/>
                </a:solidFill>
              </a:rPr>
              <a:t>(5 items</a:t>
            </a:r>
            <a:r>
              <a:rPr lang="en-US" dirty="0" smtClean="0">
                <a:solidFill>
                  <a:srgbClr val="7030A0"/>
                </a:solidFill>
              </a:rPr>
              <a:t>)</a:t>
            </a:r>
          </a:p>
          <a:p>
            <a:pPr marL="400050" lvl="1" indent="0">
              <a:buNone/>
            </a:pPr>
            <a:r>
              <a:rPr lang="en-US" sz="2900" dirty="0">
                <a:solidFill>
                  <a:schemeClr val="tx2">
                    <a:lumMod val="75000"/>
                  </a:schemeClr>
                </a:solidFill>
              </a:rPr>
              <a:t>This scale reflects an inability to balance the importance of one’s own self-perceptions with the importance of input from significant others, resulting in a reluctance to assume responsibility for decision making.</a:t>
            </a:r>
          </a:p>
        </p:txBody>
      </p:sp>
    </p:spTree>
    <p:extLst>
      <p:ext uri="{BB962C8B-B14F-4D97-AF65-F5344CB8AC3E}">
        <p14:creationId xmlns:p14="http://schemas.microsoft.com/office/powerpoint/2010/main" val="26202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8229600" cy="1143000"/>
          </a:xfrm>
        </p:spPr>
        <p:txBody>
          <a:bodyPr/>
          <a:lstStyle/>
          <a:p>
            <a:r>
              <a:rPr lang="en-US" dirty="0" smtClean="0"/>
              <a:t>CTI Workbook</a:t>
            </a:r>
            <a:endParaRPr lang="en-US" dirty="0"/>
          </a:p>
        </p:txBody>
      </p:sp>
      <p:pic>
        <p:nvPicPr>
          <p:cNvPr id="5" name="Picture 4"/>
          <p:cNvPicPr>
            <a:picLocks noChangeAspect="1"/>
          </p:cNvPicPr>
          <p:nvPr/>
        </p:nvPicPr>
        <p:blipFill>
          <a:blip r:embed="rId2"/>
          <a:stretch>
            <a:fillRect/>
          </a:stretch>
        </p:blipFill>
        <p:spPr>
          <a:xfrm>
            <a:off x="228601" y="1143000"/>
            <a:ext cx="4038600" cy="480060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800600" y="1143000"/>
            <a:ext cx="3758819" cy="4810020"/>
          </a:xfrm>
          <a:prstGeom prst="rect">
            <a:avLst/>
          </a:prstGeom>
          <a:ln>
            <a:solidFill>
              <a:schemeClr val="tx1"/>
            </a:solidFill>
          </a:ln>
        </p:spPr>
      </p:pic>
    </p:spTree>
    <p:extLst>
      <p:ext uri="{BB962C8B-B14F-4D97-AF65-F5344CB8AC3E}">
        <p14:creationId xmlns:p14="http://schemas.microsoft.com/office/powerpoint/2010/main" val="56467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a:t>Previous studies (</a:t>
            </a:r>
            <a:r>
              <a:rPr lang="en-US" sz="2400" dirty="0" err="1"/>
              <a:t>Chason</a:t>
            </a:r>
            <a:r>
              <a:rPr lang="en-US" sz="2400" dirty="0"/>
              <a:t>, Bullock-Yowell, Sampson, Lenz, Reardon, 2013; Wright, Reardon, Peterson, &amp; Osborn, 2000) have focused on the relationship between secondary constructs of the Self-Directed </a:t>
            </a:r>
            <a:r>
              <a:rPr lang="en-US" sz="2400" dirty="0" smtClean="0"/>
              <a:t>Search, Fourth Edition </a:t>
            </a:r>
            <a:r>
              <a:rPr lang="en-US" sz="2400" dirty="0"/>
              <a:t>and negative career thoughts as measured by the Career Thoughts Inventory (Sampson, Peterson, Lenz, Reardon &amp; Saunders, 1996). </a:t>
            </a:r>
          </a:p>
          <a:p>
            <a:endParaRPr lang="en-US" sz="2400" dirty="0"/>
          </a:p>
          <a:p>
            <a:r>
              <a:rPr lang="en-US" sz="2400" dirty="0"/>
              <a:t>In order to further elucidate the relationship between SDS constructs and negative career thoughts, the current study aims to examine the secondary constructs with the newest edition of the SDS</a:t>
            </a:r>
          </a:p>
        </p:txBody>
      </p:sp>
    </p:spTree>
    <p:extLst>
      <p:ext uri="{BB962C8B-B14F-4D97-AF65-F5344CB8AC3E}">
        <p14:creationId xmlns:p14="http://schemas.microsoft.com/office/powerpoint/2010/main" val="416663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34055"/>
            <a:ext cx="8229600" cy="731838"/>
          </a:xfrm>
        </p:spPr>
        <p:txBody>
          <a:bodyPr/>
          <a:lstStyle/>
          <a:p>
            <a:pPr algn="l"/>
            <a:r>
              <a:rPr lang="en-US" dirty="0" smtClean="0"/>
              <a:t>Method</a:t>
            </a:r>
            <a:endParaRPr lang="en-US" dirty="0"/>
          </a:p>
        </p:txBody>
      </p:sp>
      <p:sp>
        <p:nvSpPr>
          <p:cNvPr id="3" name="Content Placeholder 2"/>
          <p:cNvSpPr>
            <a:spLocks noGrp="1"/>
          </p:cNvSpPr>
          <p:nvPr>
            <p:ph idx="1"/>
          </p:nvPr>
        </p:nvSpPr>
        <p:spPr>
          <a:xfrm>
            <a:off x="152401" y="965893"/>
            <a:ext cx="4643175" cy="5200852"/>
          </a:xfrm>
        </p:spPr>
        <p:txBody>
          <a:bodyPr/>
          <a:lstStyle/>
          <a:p>
            <a:r>
              <a:rPr lang="en-US" sz="2200" dirty="0"/>
              <a:t>Participants were divided into two groups based on their CTI total </a:t>
            </a:r>
            <a:r>
              <a:rPr lang="en-US" sz="2200" i="1" dirty="0" smtClean="0"/>
              <a:t>T</a:t>
            </a:r>
            <a:r>
              <a:rPr lang="en-US" sz="2200" dirty="0" smtClean="0"/>
              <a:t>-score.</a:t>
            </a:r>
          </a:p>
          <a:p>
            <a:pPr marL="0" indent="0">
              <a:buNone/>
            </a:pPr>
            <a:endParaRPr lang="en-US" sz="2200" b="1" u="sng" dirty="0" smtClean="0"/>
          </a:p>
          <a:p>
            <a:r>
              <a:rPr lang="en-US" sz="2200" dirty="0" smtClean="0"/>
              <a:t>Independent </a:t>
            </a:r>
            <a:r>
              <a:rPr lang="en-US" sz="2200" dirty="0"/>
              <a:t>samples t-tests </a:t>
            </a:r>
            <a:r>
              <a:rPr lang="en-US" sz="2200" dirty="0" smtClean="0"/>
              <a:t>on mean </a:t>
            </a:r>
            <a:r>
              <a:rPr lang="en-US" sz="2200" dirty="0"/>
              <a:t>endorsement of each RIASEC type and mean congruence, consistency, coherence, differentiation and profile elevation</a:t>
            </a:r>
            <a:r>
              <a:rPr lang="en-US" sz="2200" dirty="0" smtClean="0"/>
              <a:t>.</a:t>
            </a:r>
          </a:p>
          <a:p>
            <a:endParaRPr lang="en-US" sz="2200" dirty="0"/>
          </a:p>
          <a:p>
            <a:r>
              <a:rPr lang="en-US" sz="2200" dirty="0" smtClean="0"/>
              <a:t>Effect </a:t>
            </a:r>
            <a:r>
              <a:rPr lang="en-US" sz="2200" dirty="0"/>
              <a:t>size, Cohen’s </a:t>
            </a:r>
            <a:r>
              <a:rPr lang="en-US" sz="2200" i="1" dirty="0"/>
              <a:t>d</a:t>
            </a:r>
            <a:r>
              <a:rPr lang="en-US" sz="2200" dirty="0"/>
              <a:t>, was </a:t>
            </a:r>
            <a:r>
              <a:rPr lang="en-US" sz="2200" dirty="0" smtClean="0"/>
              <a:t>calculated</a:t>
            </a:r>
          </a:p>
          <a:p>
            <a:pPr lvl="1"/>
            <a:r>
              <a:rPr lang="en-US" sz="1800" dirty="0" smtClean="0"/>
              <a:t>.</a:t>
            </a:r>
            <a:r>
              <a:rPr lang="en-US" sz="1800" dirty="0"/>
              <a:t>20 </a:t>
            </a:r>
            <a:r>
              <a:rPr lang="en-US" sz="1800" dirty="0" smtClean="0"/>
              <a:t>= small</a:t>
            </a:r>
          </a:p>
          <a:p>
            <a:pPr lvl="1"/>
            <a:r>
              <a:rPr lang="en-US" sz="1800" dirty="0" smtClean="0"/>
              <a:t>.50 = medium</a:t>
            </a:r>
          </a:p>
          <a:p>
            <a:pPr lvl="1"/>
            <a:r>
              <a:rPr lang="en-US" sz="1800" dirty="0" smtClean="0"/>
              <a:t>.80 </a:t>
            </a:r>
            <a:r>
              <a:rPr lang="en-US" sz="1800" dirty="0"/>
              <a:t>or higher </a:t>
            </a:r>
            <a:r>
              <a:rPr lang="en-US" sz="1800" dirty="0" smtClean="0"/>
              <a:t>= large</a:t>
            </a:r>
            <a:endParaRPr lang="en-US" sz="1800" b="1" u="sng" dirty="0"/>
          </a:p>
        </p:txBody>
      </p:sp>
      <p:pic>
        <p:nvPicPr>
          <p:cNvPr id="5" name="Picture 4"/>
          <p:cNvPicPr>
            <a:picLocks noChangeAspect="1"/>
          </p:cNvPicPr>
          <p:nvPr/>
        </p:nvPicPr>
        <p:blipFill>
          <a:blip r:embed="rId2"/>
          <a:stretch>
            <a:fillRect/>
          </a:stretch>
        </p:blipFill>
        <p:spPr>
          <a:xfrm>
            <a:off x="5344795" y="152400"/>
            <a:ext cx="3793944" cy="6303961"/>
          </a:xfrm>
          <a:prstGeom prst="rect">
            <a:avLst/>
          </a:prstGeom>
        </p:spPr>
      </p:pic>
      <p:sp>
        <p:nvSpPr>
          <p:cNvPr id="6" name="Rectangle 5"/>
          <p:cNvSpPr/>
          <p:nvPr/>
        </p:nvSpPr>
        <p:spPr>
          <a:xfrm>
            <a:off x="5486582" y="838200"/>
            <a:ext cx="1295400" cy="3352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59782" y="1998106"/>
            <a:ext cx="98501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i="1" dirty="0" smtClean="0"/>
              <a:t>Elevated</a:t>
            </a:r>
            <a:endParaRPr lang="en-US" i="1" dirty="0"/>
          </a:p>
        </p:txBody>
      </p:sp>
      <p:sp>
        <p:nvSpPr>
          <p:cNvPr id="8" name="Rectangle 7"/>
          <p:cNvSpPr/>
          <p:nvPr/>
        </p:nvSpPr>
        <p:spPr>
          <a:xfrm>
            <a:off x="5486582" y="4185208"/>
            <a:ext cx="1295400" cy="2328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96513" y="5164972"/>
            <a:ext cx="144828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i="1" dirty="0" smtClean="0"/>
              <a:t>Non-Elevated</a:t>
            </a:r>
            <a:endParaRPr lang="en-US" i="1" dirty="0"/>
          </a:p>
        </p:txBody>
      </p:sp>
    </p:spTree>
    <p:extLst>
      <p:ext uri="{BB962C8B-B14F-4D97-AF65-F5344CB8AC3E}">
        <p14:creationId xmlns:p14="http://schemas.microsoft.com/office/powerpoint/2010/main" val="243351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a:xfrm>
            <a:off x="1675" y="1676400"/>
            <a:ext cx="3581400" cy="1600200"/>
          </a:xfrm>
        </p:spPr>
        <p:txBody>
          <a:bodyPr/>
          <a:lstStyle/>
          <a:p>
            <a:r>
              <a:rPr lang="en-US" dirty="0" smtClean="0"/>
              <a:t>A </a:t>
            </a:r>
            <a:r>
              <a:rPr lang="en-US" sz="2800" dirty="0" smtClean="0"/>
              <a:t>subsample of the SDS Standardization sample (</a:t>
            </a:r>
            <a:r>
              <a:rPr lang="en-US" sz="2800" i="1" dirty="0"/>
              <a:t>n</a:t>
            </a:r>
            <a:r>
              <a:rPr lang="en-US" sz="2800" dirty="0"/>
              <a:t> = 51) </a:t>
            </a:r>
            <a:endParaRPr lang="en-US" sz="2800" dirty="0" smtClean="0"/>
          </a:p>
          <a:p>
            <a:endParaRPr lang="en-US" sz="2800" dirty="0" smtClean="0"/>
          </a:p>
          <a:p>
            <a:r>
              <a:rPr lang="en-US" sz="2800" dirty="0" smtClean="0"/>
              <a:t>Both </a:t>
            </a:r>
            <a:r>
              <a:rPr lang="en-US" sz="2800" dirty="0" smtClean="0"/>
              <a:t>groups </a:t>
            </a:r>
            <a:r>
              <a:rPr lang="en-US" sz="2800" dirty="0"/>
              <a:t>were similar in terms of gender, age and racial/ethnic breakdown</a:t>
            </a:r>
          </a:p>
        </p:txBody>
      </p:sp>
      <p:graphicFrame>
        <p:nvGraphicFramePr>
          <p:cNvPr id="6" name="Table 5"/>
          <p:cNvGraphicFramePr>
            <a:graphicFrameLocks noGrp="1"/>
          </p:cNvGraphicFramePr>
          <p:nvPr>
            <p:extLst>
              <p:ext uri="{D42A27DB-BD31-4B8C-83A1-F6EECF244321}">
                <p14:modId xmlns:p14="http://schemas.microsoft.com/office/powerpoint/2010/main" val="401456425"/>
              </p:ext>
            </p:extLst>
          </p:nvPr>
        </p:nvGraphicFramePr>
        <p:xfrm>
          <a:off x="3429000" y="1600200"/>
          <a:ext cx="5486400" cy="4267200"/>
        </p:xfrm>
        <a:graphic>
          <a:graphicData uri="http://schemas.openxmlformats.org/drawingml/2006/table">
            <a:tbl>
              <a:tblPr>
                <a:tableStyleId>{5C22544A-7EE6-4342-B048-85BDC9FD1C3A}</a:tableStyleId>
              </a:tblPr>
              <a:tblGrid>
                <a:gridCol w="1727401"/>
                <a:gridCol w="1173330"/>
                <a:gridCol w="1119007"/>
                <a:gridCol w="1466662"/>
              </a:tblGrid>
              <a:tr h="284480">
                <a:tc>
                  <a:txBody>
                    <a:bodyPr/>
                    <a:lstStyle/>
                    <a:p>
                      <a:pPr algn="l" fontAlgn="b"/>
                      <a:r>
                        <a:rPr lang="en-US" sz="1800" b="1" u="none" strike="noStrike" dirty="0">
                          <a:effectLst/>
                        </a:rPr>
                        <a:t>Characteristic</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800" b="1" u="none" strike="noStrike" dirty="0">
                          <a:effectLst/>
                        </a:rPr>
                        <a:t> </a:t>
                      </a:r>
                      <a:r>
                        <a:rPr lang="en-US" sz="1800" b="1" i="1" u="none" strike="noStrike" dirty="0">
                          <a:effectLst/>
                        </a:rPr>
                        <a:t>N</a:t>
                      </a:r>
                      <a:r>
                        <a:rPr lang="en-US" sz="1800" b="1" u="none" strike="noStrike" dirty="0">
                          <a:effectLst/>
                        </a:rPr>
                        <a:t> (%) or </a:t>
                      </a:r>
                      <a:r>
                        <a:rPr lang="en-US" sz="1800" b="1" i="1" u="none" strike="noStrike" dirty="0">
                          <a:effectLst/>
                        </a:rPr>
                        <a:t>M</a:t>
                      </a:r>
                      <a:r>
                        <a:rPr lang="en-US" sz="1800" b="1" u="none" strike="noStrike" dirty="0">
                          <a:effectLst/>
                        </a:rPr>
                        <a:t> (</a:t>
                      </a:r>
                      <a:r>
                        <a:rPr lang="en-US" sz="1800" b="1" i="0" u="none" strike="noStrike" dirty="0">
                          <a:effectLst/>
                        </a:rPr>
                        <a:t>SD</a:t>
                      </a:r>
                      <a:r>
                        <a:rPr lang="en-US" sz="1800" b="1"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84480">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Overall </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Elevated</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smtClean="0">
                          <a:effectLst/>
                        </a:rPr>
                        <a:t>Non-Elevated</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80">
                <a:tc>
                  <a:txBody>
                    <a:bodyPr/>
                    <a:lstStyle/>
                    <a:p>
                      <a:pPr algn="l" fontAlgn="b"/>
                      <a:r>
                        <a:rPr lang="en-US" sz="1800" b="1" i="1" u="none" strike="noStrike" dirty="0">
                          <a:effectLst/>
                        </a:rPr>
                        <a:t>n </a:t>
                      </a:r>
                      <a:endParaRPr lang="en-US"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51</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22</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29</a:t>
                      </a:r>
                      <a:endParaRPr lang="en-US"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84480">
                <a:tc>
                  <a:txBody>
                    <a:bodyPr/>
                    <a:lstStyle/>
                    <a:p>
                      <a:pPr algn="l" fontAlgn="b"/>
                      <a:r>
                        <a:rPr lang="en-US" sz="1800" b="1" u="none" strike="noStrike" dirty="0">
                          <a:effectLst/>
                        </a:rPr>
                        <a:t>Gender</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26 (51.0)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 (50)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15 (51.7)</a:t>
                      </a:r>
                      <a:endParaRPr lang="en-US" sz="1800" b="0" i="0" u="none" strike="noStrike">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Female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 (49.0)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 (50)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14 (48.3)</a:t>
                      </a:r>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b="1" u="none" strike="noStrike" dirty="0">
                          <a:effectLst/>
                        </a:rPr>
                        <a:t>Age (years)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M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34.24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36.82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32.28</a:t>
                      </a:r>
                      <a:endParaRPr lang="en-US" sz="1800" b="0" i="0" u="none" strike="noStrike">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SD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17.04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19.87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14.60</a:t>
                      </a:r>
                      <a:endParaRPr lang="en-US" sz="1800" b="0" i="0" u="none" strike="noStrike">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Range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11-69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15-69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11-69</a:t>
                      </a:r>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b="1" u="none" strike="noStrike" dirty="0">
                          <a:effectLst/>
                        </a:rPr>
                        <a:t>Race/ethnicity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Caucasian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22 (43.1)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 (45.5)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12 (41.4)</a:t>
                      </a:r>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African American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 (15.7)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 (9.1)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 (20.7)</a:t>
                      </a:r>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 (37.3)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9 (40.9)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 (34.5)</a:t>
                      </a:r>
                      <a:endParaRPr lang="en-US" sz="1800" b="0" i="0" u="none" strike="noStrike" dirty="0">
                        <a:solidFill>
                          <a:srgbClr val="000000"/>
                        </a:solidFill>
                        <a:effectLst/>
                        <a:latin typeface="Calibri" panose="020F0502020204030204" pitchFamily="34" charset="0"/>
                      </a:endParaRPr>
                    </a:p>
                  </a:txBody>
                  <a:tcPr marL="9525" marR="9525" marT="9525" marB="0" anchor="b"/>
                </a:tc>
              </a:tr>
              <a:tr h="284480">
                <a:tc>
                  <a:txBody>
                    <a:bodyPr/>
                    <a:lstStyle/>
                    <a:p>
                      <a:pPr algn="l" fontAlgn="b"/>
                      <a:r>
                        <a:rPr lang="en-US" sz="180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 (3.9)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 (4.5)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 (3.4)</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84970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Hypothesis 1: Supported</a:t>
            </a:r>
            <a:endParaRPr lang="en-US" dirty="0"/>
          </a:p>
        </p:txBody>
      </p:sp>
      <p:sp>
        <p:nvSpPr>
          <p:cNvPr id="3" name="Content Placeholder 2"/>
          <p:cNvSpPr>
            <a:spLocks noGrp="1"/>
          </p:cNvSpPr>
          <p:nvPr>
            <p:ph idx="1"/>
          </p:nvPr>
        </p:nvSpPr>
        <p:spPr>
          <a:xfrm>
            <a:off x="457200" y="1143000"/>
            <a:ext cx="8229600" cy="4525963"/>
          </a:xfrm>
        </p:spPr>
        <p:txBody>
          <a:bodyPr/>
          <a:lstStyle/>
          <a:p>
            <a:pPr defTabSz="3292079">
              <a:spcBef>
                <a:spcPct val="50000"/>
              </a:spcBef>
              <a:defRPr/>
            </a:pPr>
            <a:r>
              <a:rPr lang="en-US" sz="2400" dirty="0" smtClean="0"/>
              <a:t>The </a:t>
            </a:r>
            <a:r>
              <a:rPr lang="en-US" sz="2400" dirty="0"/>
              <a:t>elevated group had lower means on all secondary constructs except for </a:t>
            </a:r>
            <a:r>
              <a:rPr lang="en-US" sz="2400" dirty="0" smtClean="0"/>
              <a:t>differentiation</a:t>
            </a:r>
            <a:endParaRPr lang="en-US" sz="2400" dirty="0"/>
          </a:p>
          <a:p>
            <a:pPr defTabSz="3292079">
              <a:spcBef>
                <a:spcPct val="50000"/>
              </a:spcBef>
              <a:defRPr/>
            </a:pPr>
            <a:r>
              <a:rPr lang="en-US" sz="2400" dirty="0"/>
              <a:t>C</a:t>
            </a:r>
            <a:r>
              <a:rPr lang="en-US" sz="2400" dirty="0" smtClean="0"/>
              <a:t>ongruence</a:t>
            </a:r>
            <a:r>
              <a:rPr lang="en-US" sz="2400" dirty="0"/>
              <a:t>, coherence and profile </a:t>
            </a:r>
            <a:r>
              <a:rPr lang="en-US" sz="2400" dirty="0" smtClean="0"/>
              <a:t>elevation had largest differences</a:t>
            </a:r>
          </a:p>
          <a:p>
            <a:pPr lvl="1" defTabSz="3292079">
              <a:spcBef>
                <a:spcPct val="50000"/>
              </a:spcBef>
              <a:defRPr/>
            </a:pPr>
            <a:r>
              <a:rPr lang="en-US" sz="2000" dirty="0" smtClean="0"/>
              <a:t>medium </a:t>
            </a:r>
            <a:r>
              <a:rPr lang="en-US" sz="2000" dirty="0"/>
              <a:t>effect sizes (</a:t>
            </a:r>
            <a:r>
              <a:rPr lang="en-US" sz="2000" i="1" dirty="0"/>
              <a:t>d</a:t>
            </a:r>
            <a:r>
              <a:rPr lang="en-US" sz="2000" dirty="0"/>
              <a:t>=.50, .57, .44, respectively).</a:t>
            </a:r>
          </a:p>
          <a:p>
            <a:pPr defTabSz="3292079">
              <a:spcBef>
                <a:spcPct val="50000"/>
              </a:spcBef>
              <a:defRPr/>
            </a:pPr>
            <a:r>
              <a:rPr lang="en-US" sz="2400" dirty="0"/>
              <a:t>T</a:t>
            </a:r>
            <a:r>
              <a:rPr lang="en-US" sz="2400" dirty="0" smtClean="0"/>
              <a:t>-tests = </a:t>
            </a:r>
            <a:r>
              <a:rPr lang="en-US" sz="2400" i="1" dirty="0" smtClean="0"/>
              <a:t>ns</a:t>
            </a:r>
            <a:r>
              <a:rPr lang="en-US" sz="2400" dirty="0" smtClean="0"/>
              <a:t>, </a:t>
            </a:r>
            <a:r>
              <a:rPr lang="en-US" sz="2400" dirty="0"/>
              <a:t>but the trend of the differences were in the right </a:t>
            </a:r>
            <a:r>
              <a:rPr lang="en-US" sz="2400" dirty="0" smtClean="0"/>
              <a:t>direction</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3250100719"/>
              </p:ext>
            </p:extLst>
          </p:nvPr>
        </p:nvGraphicFramePr>
        <p:xfrm>
          <a:off x="457200" y="4267200"/>
          <a:ext cx="8305801" cy="1986915"/>
        </p:xfrm>
        <a:graphic>
          <a:graphicData uri="http://schemas.openxmlformats.org/drawingml/2006/table">
            <a:tbl>
              <a:tblPr>
                <a:tableStyleId>{5C22544A-7EE6-4342-B048-85BDC9FD1C3A}</a:tableStyleId>
              </a:tblPr>
              <a:tblGrid>
                <a:gridCol w="1859430"/>
                <a:gridCol w="1062531"/>
                <a:gridCol w="850024"/>
                <a:gridCol w="743772"/>
                <a:gridCol w="1372393"/>
                <a:gridCol w="1247820"/>
                <a:gridCol w="1169831"/>
              </a:tblGrid>
              <a:tr h="280035">
                <a:tc row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u="none" strike="noStrike" dirty="0" smtClean="0">
                          <a:effectLst/>
                        </a:rPr>
                        <a:t>Construct</a:t>
                      </a:r>
                      <a:endParaRPr lang="en-US" sz="1800" b="1" i="0" u="none" strike="noStrike" dirty="0" smtClean="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800" b="1" u="none" strike="noStrike" dirty="0" smtClean="0">
                          <a:effectLst/>
                        </a:rPr>
                        <a:t>Elevated</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u="none" strike="noStrike" dirty="0" smtClean="0">
                          <a:effectLst/>
                        </a:rPr>
                        <a:t>Non-Elevated</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800" b="1" u="none" strike="noStrike" dirty="0" smtClean="0">
                          <a:effectLst/>
                        </a:rPr>
                        <a:t>M</a:t>
                      </a:r>
                      <a:r>
                        <a:rPr lang="en-US" sz="1800" b="1" u="none" strike="noStrike" baseline="0" dirty="0" smtClean="0">
                          <a:effectLst/>
                        </a:rPr>
                        <a:t> </a:t>
                      </a:r>
                      <a:r>
                        <a:rPr lang="en-US" sz="1800" b="1" u="none" strike="noStrike" dirty="0" smtClean="0">
                          <a:effectLst/>
                        </a:rPr>
                        <a:t>difference</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b="1" u="none" strike="noStrike" dirty="0">
                          <a:effectLst/>
                        </a:rPr>
                        <a:t>Effect size</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680">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800" b="1"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i="1" u="none" strike="noStrike" dirty="0">
                          <a:effectLst/>
                        </a:rPr>
                        <a:t>M</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1" u="none" strike="noStrike" dirty="0">
                          <a:effectLst/>
                        </a:rPr>
                        <a:t>SD</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1" u="none" strike="noStrike" dirty="0">
                          <a:effectLst/>
                        </a:rPr>
                        <a:t>M</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1" u="none" strike="noStrike" dirty="0">
                          <a:effectLst/>
                        </a:rPr>
                        <a:t>SD</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67573">
                <a:tc>
                  <a:txBody>
                    <a:bodyPr/>
                    <a:lstStyle/>
                    <a:p>
                      <a:pPr algn="l" fontAlgn="b"/>
                      <a:r>
                        <a:rPr lang="en-US" sz="1800" u="none" strike="noStrike" dirty="0">
                          <a:effectLst/>
                        </a:rPr>
                        <a:t>Congruence</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14.41</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8.13</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18.48</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8.42</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b"/>
                      <a:r>
                        <a:rPr lang="en-US" sz="1800" u="none" strike="noStrike" dirty="0">
                          <a:effectLst/>
                        </a:rPr>
                        <a:t>-4.07</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66680">
                <a:tc>
                  <a:txBody>
                    <a:bodyPr/>
                    <a:lstStyle/>
                    <a:p>
                      <a:pPr algn="l" fontAlgn="b"/>
                      <a:r>
                        <a:rPr lang="en-US" sz="1800" u="none" strike="noStrike" dirty="0">
                          <a:effectLst/>
                        </a:rPr>
                        <a:t>Consistency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dirty="0">
                          <a:effectLst/>
                        </a:rPr>
                        <a:t>2.18</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a:effectLst/>
                        </a:rPr>
                        <a:t>.73</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2.34</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.67</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.24</a:t>
                      </a:r>
                      <a:endParaRPr lang="en-US" sz="1800" b="0" i="0" u="none" strike="noStrike">
                        <a:solidFill>
                          <a:srgbClr val="000000"/>
                        </a:solidFill>
                        <a:effectLst/>
                        <a:latin typeface="Calibri" panose="020F0502020204030204" pitchFamily="34" charset="0"/>
                      </a:endParaRPr>
                    </a:p>
                  </a:txBody>
                  <a:tcPr marL="9525" marR="9525" marT="9525" marB="0" anchor="b"/>
                </a:tc>
              </a:tr>
              <a:tr h="266680">
                <a:tc>
                  <a:txBody>
                    <a:bodyPr/>
                    <a:lstStyle/>
                    <a:p>
                      <a:pPr algn="l" fontAlgn="b"/>
                      <a:r>
                        <a:rPr lang="en-US" sz="1800" u="none" strike="noStrike" dirty="0">
                          <a:effectLst/>
                        </a:rPr>
                        <a:t>Coherence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dirty="0">
                          <a:effectLst/>
                        </a:rPr>
                        <a:t>1.65</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.70</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2.05</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.74</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.57</a:t>
                      </a:r>
                      <a:endParaRPr lang="en-US" sz="1800" b="0" i="0" u="none" strike="noStrike" dirty="0">
                        <a:solidFill>
                          <a:srgbClr val="000000"/>
                        </a:solidFill>
                        <a:effectLst/>
                        <a:latin typeface="Calibri" panose="020F0502020204030204" pitchFamily="34" charset="0"/>
                      </a:endParaRPr>
                    </a:p>
                  </a:txBody>
                  <a:tcPr marL="9525" marR="9525" marT="9525" marB="0" anchor="b"/>
                </a:tc>
              </a:tr>
              <a:tr h="266680">
                <a:tc>
                  <a:txBody>
                    <a:bodyPr/>
                    <a:lstStyle/>
                    <a:p>
                      <a:pPr algn="l" fontAlgn="b"/>
                      <a:r>
                        <a:rPr lang="en-US" sz="1800" u="none" strike="noStrike" dirty="0">
                          <a:effectLst/>
                        </a:rPr>
                        <a:t>Differentiation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6.28</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3.57</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5.84</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3.38</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0.45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a:t>
                      </a:r>
                      <a:endParaRPr lang="en-US" sz="1800" b="0" i="0" u="none" strike="noStrike" dirty="0">
                        <a:solidFill>
                          <a:srgbClr val="000000"/>
                        </a:solidFill>
                        <a:effectLst/>
                        <a:latin typeface="Calibri" panose="020F0502020204030204" pitchFamily="34" charset="0"/>
                      </a:endParaRPr>
                    </a:p>
                  </a:txBody>
                  <a:tcPr marL="9525" marR="9525" marT="9525" marB="0" anchor="b"/>
                </a:tc>
              </a:tr>
              <a:tr h="187077">
                <a:tc>
                  <a:txBody>
                    <a:bodyPr/>
                    <a:lstStyle/>
                    <a:p>
                      <a:pPr algn="l" fontAlgn="b"/>
                      <a:r>
                        <a:rPr lang="en-US" sz="1800" u="none" strike="noStrike" dirty="0">
                          <a:effectLst/>
                        </a:rPr>
                        <a:t>Profile Elevation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dirty="0">
                          <a:effectLst/>
                        </a:rPr>
                        <a:t>131.86</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33.21</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149.34</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45.49</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-17.48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.44</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26610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Masters of Science in Public Health</a:t>
            </a:r>
          </a:p>
          <a:p>
            <a:r>
              <a:rPr lang="en-US" dirty="0" smtClean="0"/>
              <a:t>Doctoral </a:t>
            </a:r>
            <a:r>
              <a:rPr lang="en-US" dirty="0" smtClean="0"/>
              <a:t>student: </a:t>
            </a:r>
            <a:r>
              <a:rPr lang="en-US" dirty="0" smtClean="0"/>
              <a:t>PhD in Measurement at the University of South Florida</a:t>
            </a:r>
          </a:p>
          <a:p>
            <a:r>
              <a:rPr lang="en-US" dirty="0" smtClean="0"/>
              <a:t>Research and Development Team at Psychological Assessment Resources (PAR)</a:t>
            </a:r>
            <a:endParaRPr lang="en-US" dirty="0"/>
          </a:p>
          <a:p>
            <a:pPr lvl="1"/>
            <a:r>
              <a:rPr lang="en-US" dirty="0" smtClean="0"/>
              <a:t>Develop assessments for a wide variety of needs</a:t>
            </a:r>
          </a:p>
          <a:p>
            <a:pPr lvl="2"/>
            <a:r>
              <a:rPr lang="en-US" b="1" dirty="0" smtClean="0"/>
              <a:t>Career Development</a:t>
            </a:r>
          </a:p>
          <a:p>
            <a:pPr lvl="2"/>
            <a:r>
              <a:rPr lang="en-US" dirty="0" smtClean="0"/>
              <a:t>Also, achievement, intelligence, personality, mood, neuropsychology, speech/language, etc.</a:t>
            </a:r>
            <a:endParaRPr lang="en-US" dirty="0"/>
          </a:p>
        </p:txBody>
      </p:sp>
    </p:spTree>
    <p:extLst>
      <p:ext uri="{BB962C8B-B14F-4D97-AF65-F5344CB8AC3E}">
        <p14:creationId xmlns:p14="http://schemas.microsoft.com/office/powerpoint/2010/main" val="108436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2: Supported</a:t>
            </a:r>
            <a:endParaRPr lang="en-US" dirty="0"/>
          </a:p>
        </p:txBody>
      </p:sp>
      <p:sp>
        <p:nvSpPr>
          <p:cNvPr id="3" name="Content Placeholder 2"/>
          <p:cNvSpPr>
            <a:spLocks noGrp="1"/>
          </p:cNvSpPr>
          <p:nvPr>
            <p:ph idx="1"/>
          </p:nvPr>
        </p:nvSpPr>
        <p:spPr/>
        <p:txBody>
          <a:bodyPr/>
          <a:lstStyle/>
          <a:p>
            <a:pPr defTabSz="3292079">
              <a:spcBef>
                <a:spcPct val="50000"/>
              </a:spcBef>
              <a:defRPr/>
            </a:pPr>
            <a:r>
              <a:rPr lang="en-US" sz="2400" dirty="0"/>
              <a:t>The elevated group had higher means of endorsement of the Realistic and Conventional types than the non-elevated group.</a:t>
            </a:r>
          </a:p>
          <a:p>
            <a:pPr defTabSz="3292079">
              <a:spcBef>
                <a:spcPct val="50000"/>
              </a:spcBef>
              <a:defRPr/>
            </a:pPr>
            <a:r>
              <a:rPr lang="en-US" sz="2400" dirty="0"/>
              <a:t>The elevated group had lower means of endorsement of the Social and Enterprising types than the non-elevated group</a:t>
            </a:r>
            <a:r>
              <a:rPr lang="en-US" sz="2400" dirty="0" smtClean="0"/>
              <a:t>.</a:t>
            </a:r>
          </a:p>
          <a:p>
            <a:pPr defTabSz="3292079">
              <a:spcBef>
                <a:spcPct val="50000"/>
              </a:spcBef>
              <a:defRPr/>
            </a:pPr>
            <a:r>
              <a:rPr lang="en-US" sz="2400" dirty="0" smtClean="0"/>
              <a:t>The groups were significantly different on Conventional</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916731196"/>
              </p:ext>
            </p:extLst>
          </p:nvPr>
        </p:nvGraphicFramePr>
        <p:xfrm>
          <a:off x="571500" y="3962400"/>
          <a:ext cx="8115300" cy="2270760"/>
        </p:xfrm>
        <a:graphic>
          <a:graphicData uri="http://schemas.openxmlformats.org/drawingml/2006/table">
            <a:tbl>
              <a:tblPr>
                <a:tableStyleId>{5C22544A-7EE6-4342-B048-85BDC9FD1C3A}</a:tableStyleId>
              </a:tblPr>
              <a:tblGrid>
                <a:gridCol w="1906279"/>
                <a:gridCol w="1089302"/>
                <a:gridCol w="871442"/>
                <a:gridCol w="762511"/>
                <a:gridCol w="980372"/>
                <a:gridCol w="1198232"/>
                <a:gridCol w="1307162"/>
              </a:tblGrid>
              <a:tr h="152400">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800" b="1" u="none" strike="noStrike" dirty="0" smtClean="0">
                          <a:effectLst/>
                        </a:rPr>
                        <a:t>Elevated</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u="none" strike="noStrike" dirty="0" smtClean="0">
                          <a:effectLst/>
                        </a:rPr>
                        <a:t>Non-Elevated</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fontAlgn="b"/>
                      <a:r>
                        <a:rPr lang="en-US" sz="1800" b="1" u="none" strike="noStrike" dirty="0">
                          <a:effectLst/>
                        </a:rPr>
                        <a:t>Mean difference</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US" sz="1800" b="1" u="none" strike="noStrike" dirty="0">
                          <a:effectLst/>
                        </a:rPr>
                        <a:t>Effect size</a:t>
                      </a:r>
                      <a:endParaRPr lang="en-US" sz="18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945">
                <a:tc>
                  <a:txBody>
                    <a:bodyPr/>
                    <a:lstStyle/>
                    <a:p>
                      <a:pPr algn="l" fontAlgn="b"/>
                      <a:r>
                        <a:rPr lang="en-US" sz="1800" b="1" u="none" strike="noStrike" dirty="0">
                          <a:effectLst/>
                        </a:rPr>
                        <a:t>SDS Code Type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i="1" u="none" strike="noStrike" dirty="0">
                          <a:effectLst/>
                        </a:rPr>
                        <a:t>M</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0" u="none" strike="noStrike" dirty="0">
                          <a:effectLst/>
                        </a:rPr>
                        <a:t>SD</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1" u="none" strike="noStrike" dirty="0">
                          <a:effectLst/>
                        </a:rPr>
                        <a:t>M</a:t>
                      </a:r>
                      <a:endParaRPr lang="en-US" sz="1800" b="0" i="1"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i="0" u="none" strike="noStrike" dirty="0">
                          <a:effectLst/>
                        </a:rPr>
                        <a:t>SD</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80945">
                <a:tc>
                  <a:txBody>
                    <a:bodyPr/>
                    <a:lstStyle/>
                    <a:p>
                      <a:pPr algn="l" fontAlgn="b"/>
                      <a:r>
                        <a:rPr lang="en-US" sz="1800" u="none" strike="noStrike" dirty="0" smtClean="0">
                          <a:effectLst/>
                        </a:rPr>
                        <a:t>Realistic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18.32</a:t>
                      </a:r>
                      <a:endParaRPr lang="en-US" sz="1800" b="0" i="0" u="none" strike="noStrike">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14.96</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dirty="0">
                          <a:effectLst/>
                        </a:rPr>
                        <a:t>16.83</a:t>
                      </a:r>
                      <a:endParaRPr lang="en-US" sz="18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t"/>
                      <a:r>
                        <a:rPr lang="en-US" sz="1800" u="none" strike="noStrike">
                          <a:effectLst/>
                        </a:rPr>
                        <a:t>12.40</a:t>
                      </a:r>
                      <a:endParaRPr lang="en-US" sz="1800" b="0" i="0" u="none" strike="noStrike">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1.49</a:t>
                      </a:r>
                      <a:endParaRPr lang="en-US"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80945">
                <a:tc>
                  <a:txBody>
                    <a:bodyPr/>
                    <a:lstStyle/>
                    <a:p>
                      <a:pPr algn="l" fontAlgn="b"/>
                      <a:r>
                        <a:rPr lang="en-US" sz="1800" u="none" strike="noStrike" dirty="0" smtClean="0">
                          <a:effectLst/>
                        </a:rPr>
                        <a:t>Investigative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16.64</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10.76</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18.48</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11.54</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-1.84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9525" marR="9525" marT="9525" marB="0" anchor="b"/>
                </a:tc>
              </a:tr>
              <a:tr h="280945">
                <a:tc>
                  <a:txBody>
                    <a:bodyPr/>
                    <a:lstStyle/>
                    <a:p>
                      <a:pPr algn="l" fontAlgn="b"/>
                      <a:r>
                        <a:rPr lang="en-US" sz="1800" u="none" strike="noStrike" dirty="0" smtClean="0">
                          <a:effectLst/>
                        </a:rPr>
                        <a:t>Artistic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17.55</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13.61</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16.17</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11.18</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tc>
              </a:tr>
              <a:tr h="280945">
                <a:tc>
                  <a:txBody>
                    <a:bodyPr/>
                    <a:lstStyle/>
                    <a:p>
                      <a:pPr algn="l" fontAlgn="b"/>
                      <a:r>
                        <a:rPr lang="en-US" sz="1800" u="none" strike="noStrike" dirty="0" smtClean="0">
                          <a:effectLst/>
                        </a:rPr>
                        <a:t>Social</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23.14</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12.13</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23.93</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12.89</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-0.79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.06</a:t>
                      </a:r>
                      <a:endParaRPr lang="en-US" sz="1800" b="0" i="0" u="none" strike="noStrike">
                        <a:solidFill>
                          <a:srgbClr val="000000"/>
                        </a:solidFill>
                        <a:effectLst/>
                        <a:latin typeface="Calibri" panose="020F0502020204030204" pitchFamily="34" charset="0"/>
                      </a:endParaRPr>
                    </a:p>
                  </a:txBody>
                  <a:tcPr marL="9525" marR="9525" marT="9525" marB="0" anchor="b"/>
                </a:tc>
              </a:tr>
              <a:tr h="280945">
                <a:tc>
                  <a:txBody>
                    <a:bodyPr/>
                    <a:lstStyle/>
                    <a:p>
                      <a:pPr algn="l" fontAlgn="b"/>
                      <a:r>
                        <a:rPr lang="en-US" sz="1800" u="none" strike="noStrike" dirty="0" smtClean="0">
                          <a:effectLst/>
                        </a:rPr>
                        <a:t>Enterprising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dirty="0">
                          <a:effectLst/>
                        </a:rPr>
                        <a:t>21.73</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8.37</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23.66</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11.25</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-1.93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tc>
              </a:tr>
              <a:tr h="280945">
                <a:tc>
                  <a:txBody>
                    <a:bodyPr/>
                    <a:lstStyle/>
                    <a:p>
                      <a:pPr algn="l" fontAlgn="b"/>
                      <a:r>
                        <a:rPr lang="en-US" sz="1800" u="none" strike="noStrike" dirty="0" smtClean="0">
                          <a:effectLst/>
                        </a:rPr>
                        <a:t>Conventional</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t"/>
                      <a:r>
                        <a:rPr lang="en-US" sz="1800" u="none" strike="noStrike">
                          <a:effectLst/>
                        </a:rPr>
                        <a:t>24.09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a:effectLst/>
                        </a:rPr>
                        <a:t>7.90</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18.10</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800" u="none" strike="noStrike" dirty="0">
                          <a:effectLst/>
                        </a:rPr>
                        <a:t>11.69</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5.99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effectLst/>
                        </a:rPr>
                        <a:t>.</a:t>
                      </a:r>
                      <a:r>
                        <a:rPr lang="en-US" sz="1800" u="none" strike="noStrike" dirty="0">
                          <a:effectLst/>
                        </a:rPr>
                        <a:t>60*</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56896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Realistic and Conventional types, as well as those with low scores on the secondary constructs of the SDS, may be more prone to negative career thoughts and may need additional career or personal counseling during the career development process.</a:t>
            </a:r>
          </a:p>
          <a:p>
            <a:endParaRPr lang="en-US" dirty="0"/>
          </a:p>
        </p:txBody>
      </p:sp>
    </p:spTree>
    <p:extLst>
      <p:ext uri="{BB962C8B-B14F-4D97-AF65-F5344CB8AC3E}">
        <p14:creationId xmlns:p14="http://schemas.microsoft.com/office/powerpoint/2010/main" val="400219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Case </a:t>
            </a:r>
            <a:r>
              <a:rPr lang="en-US" b="1" dirty="0" smtClean="0">
                <a:solidFill>
                  <a:schemeClr val="tx2"/>
                </a:solidFill>
              </a:rPr>
              <a:t>Study: Bruce</a:t>
            </a:r>
            <a:endParaRPr lang="en-US" b="1" dirty="0">
              <a:solidFill>
                <a:schemeClr val="tx2"/>
              </a:solidFill>
            </a:endParaRPr>
          </a:p>
        </p:txBody>
      </p:sp>
      <p:sp>
        <p:nvSpPr>
          <p:cNvPr id="3" name="Content Placeholder 2"/>
          <p:cNvSpPr>
            <a:spLocks noGrp="1"/>
          </p:cNvSpPr>
          <p:nvPr>
            <p:ph sz="half" idx="1"/>
          </p:nvPr>
        </p:nvSpPr>
        <p:spPr>
          <a:xfrm>
            <a:off x="0" y="1295400"/>
            <a:ext cx="4495800" cy="4830763"/>
          </a:xfrm>
        </p:spPr>
        <p:txBody>
          <a:bodyPr/>
          <a:lstStyle/>
          <a:p>
            <a:r>
              <a:rPr lang="en-US" sz="2400" dirty="0" smtClean="0">
                <a:solidFill>
                  <a:schemeClr val="accent1"/>
                </a:solidFill>
              </a:rPr>
              <a:t>college </a:t>
            </a:r>
            <a:r>
              <a:rPr lang="en-US" sz="2400" dirty="0">
                <a:solidFill>
                  <a:schemeClr val="accent1"/>
                </a:solidFill>
              </a:rPr>
              <a:t>sophomore trying to decide on a </a:t>
            </a:r>
            <a:r>
              <a:rPr lang="en-US" sz="2400" dirty="0" smtClean="0">
                <a:solidFill>
                  <a:schemeClr val="accent1"/>
                </a:solidFill>
              </a:rPr>
              <a:t>major</a:t>
            </a:r>
          </a:p>
          <a:p>
            <a:r>
              <a:rPr lang="en-US" sz="2400" dirty="0" smtClean="0">
                <a:solidFill>
                  <a:schemeClr val="accent1"/>
                </a:solidFill>
              </a:rPr>
              <a:t>takes </a:t>
            </a:r>
            <a:r>
              <a:rPr lang="en-US" sz="2400" dirty="0">
                <a:solidFill>
                  <a:schemeClr val="accent1"/>
                </a:solidFill>
              </a:rPr>
              <a:t>the </a:t>
            </a:r>
            <a:r>
              <a:rPr lang="en-US" sz="2400" dirty="0" smtClean="0">
                <a:solidFill>
                  <a:schemeClr val="accent1"/>
                </a:solidFill>
              </a:rPr>
              <a:t>SDS at his university’s career center</a:t>
            </a:r>
          </a:p>
          <a:p>
            <a:r>
              <a:rPr lang="en-US" sz="2400" dirty="0" smtClean="0">
                <a:solidFill>
                  <a:schemeClr val="accent1"/>
                </a:solidFill>
              </a:rPr>
              <a:t>Given </a:t>
            </a:r>
            <a:r>
              <a:rPr lang="en-US" sz="2400" dirty="0" smtClean="0">
                <a:solidFill>
                  <a:schemeClr val="accent1"/>
                </a:solidFill>
              </a:rPr>
              <a:t>his SDS results </a:t>
            </a:r>
            <a:r>
              <a:rPr lang="en-US" sz="2400" dirty="0" smtClean="0">
                <a:solidFill>
                  <a:schemeClr val="accent1"/>
                </a:solidFill>
              </a:rPr>
              <a:t>the </a:t>
            </a:r>
            <a:r>
              <a:rPr lang="en-US" sz="2400" dirty="0">
                <a:solidFill>
                  <a:schemeClr val="accent1"/>
                </a:solidFill>
              </a:rPr>
              <a:t>fact that Bruce is a Realistic type, he may be prone to negative career </a:t>
            </a:r>
            <a:r>
              <a:rPr lang="en-US" sz="2400" dirty="0" smtClean="0">
                <a:solidFill>
                  <a:schemeClr val="accent1"/>
                </a:solidFill>
              </a:rPr>
              <a:t>thinking</a:t>
            </a:r>
          </a:p>
          <a:p>
            <a:r>
              <a:rPr lang="en-US" sz="2400" dirty="0" smtClean="0">
                <a:solidFill>
                  <a:schemeClr val="accent1"/>
                </a:solidFill>
              </a:rPr>
              <a:t>His </a:t>
            </a:r>
            <a:r>
              <a:rPr lang="en-US" sz="2400" dirty="0">
                <a:solidFill>
                  <a:schemeClr val="accent1"/>
                </a:solidFill>
              </a:rPr>
              <a:t>career counselor decides to have Bruce take the CTI as well, to assess his readiness to decide on a major. </a:t>
            </a:r>
            <a:endParaRPr lang="en-US" sz="2400" dirty="0">
              <a:solidFill>
                <a:schemeClr val="accent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58637664"/>
              </p:ext>
            </p:extLst>
          </p:nvPr>
        </p:nvGraphicFramePr>
        <p:xfrm>
          <a:off x="4495800" y="4038600"/>
          <a:ext cx="4571999" cy="1703070"/>
        </p:xfrm>
        <a:graphic>
          <a:graphicData uri="http://schemas.openxmlformats.org/drawingml/2006/table">
            <a:tbl>
              <a:tblPr firstRow="1">
                <a:tableStyleId>{5C22544A-7EE6-4342-B048-85BDC9FD1C3A}</a:tableStyleId>
              </a:tblPr>
              <a:tblGrid>
                <a:gridCol w="3222885"/>
                <a:gridCol w="674557"/>
                <a:gridCol w="674557"/>
              </a:tblGrid>
              <a:tr h="273454">
                <a:tc gridSpan="3">
                  <a:txBody>
                    <a:bodyPr/>
                    <a:lstStyle/>
                    <a:p>
                      <a:pPr algn="ctr" fontAlgn="b"/>
                      <a:r>
                        <a:rPr lang="en-US" sz="1800" u="none" strike="noStrike" dirty="0">
                          <a:effectLst/>
                        </a:rPr>
                        <a:t>CTI Results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73454">
                <a:tc>
                  <a:txBody>
                    <a:bodyPr/>
                    <a:lstStyle/>
                    <a:p>
                      <a:pPr algn="l" fontAlgn="b"/>
                      <a:r>
                        <a:rPr lang="en-US" sz="1800" b="1" u="none" strike="noStrike" dirty="0">
                          <a:effectLst/>
                        </a:rPr>
                        <a:t>Scale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Score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a:t>
                      </a:r>
                      <a:r>
                        <a:rPr lang="en-US" sz="1800" b="1" u="none" strike="noStrike" dirty="0" err="1">
                          <a:effectLst/>
                        </a:rPr>
                        <a:t>ile</a:t>
                      </a:r>
                      <a:endParaRPr lang="en-US" sz="1800" b="1"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CTI Total Score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95th</a:t>
                      </a:r>
                      <a:endParaRPr lang="en-US" sz="1800" b="0" i="0" u="none" strike="noStrike" dirty="0">
                        <a:solidFill>
                          <a:srgbClr val="000000"/>
                        </a:solidFill>
                        <a:effectLst/>
                        <a:latin typeface="Calibri" panose="020F0502020204030204" pitchFamily="34" charset="0"/>
                      </a:endParaRPr>
                    </a:p>
                  </a:txBody>
                  <a:tcPr marL="9525" marR="9525" marT="9525" marB="0" anchor="b"/>
                </a:tc>
              </a:tr>
              <a:tr h="139065">
                <a:tc>
                  <a:txBody>
                    <a:bodyPr/>
                    <a:lstStyle/>
                    <a:p>
                      <a:pPr algn="l" fontAlgn="b"/>
                      <a:r>
                        <a:rPr lang="en-US" sz="1800" u="none" strike="noStrike" dirty="0">
                          <a:effectLst/>
                        </a:rPr>
                        <a:t>Decision-Making Confusion </a:t>
                      </a:r>
                      <a:r>
                        <a:rPr lang="en-US" sz="1800" u="none" strike="noStrike" dirty="0" smtClean="0">
                          <a:effectLst/>
                        </a:rPr>
                        <a:t>(DMC</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79th</a:t>
                      </a:r>
                      <a:endParaRPr lang="en-US" sz="1800" b="0"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Commitment Anxiety (CA)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99th</a:t>
                      </a:r>
                      <a:endParaRPr lang="en-US" sz="1800" b="0"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External Conflict (EC)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88th</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6398959"/>
              </p:ext>
            </p:extLst>
          </p:nvPr>
        </p:nvGraphicFramePr>
        <p:xfrm>
          <a:off x="4724400" y="1905000"/>
          <a:ext cx="4343400" cy="1693545"/>
        </p:xfrm>
        <a:graphic>
          <a:graphicData uri="http://schemas.openxmlformats.org/drawingml/2006/table">
            <a:tbl>
              <a:tblPr firstRow="1">
                <a:tableStyleId>{5C22544A-7EE6-4342-B048-85BDC9FD1C3A}</a:tableStyleId>
              </a:tblPr>
              <a:tblGrid>
                <a:gridCol w="1676400"/>
                <a:gridCol w="2667000"/>
              </a:tblGrid>
              <a:tr h="38100">
                <a:tc gridSpan="2">
                  <a:txBody>
                    <a:bodyPr/>
                    <a:lstStyle/>
                    <a:p>
                      <a:pPr algn="ctr" fontAlgn="b"/>
                      <a:r>
                        <a:rPr lang="en-US" sz="1800" b="1" u="none" strike="noStrike" dirty="0">
                          <a:effectLst/>
                        </a:rPr>
                        <a:t>SDS Results</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190500">
                <a:tc>
                  <a:txBody>
                    <a:bodyPr/>
                    <a:lstStyle/>
                    <a:p>
                      <a:pPr algn="l" fontAlgn="b"/>
                      <a:r>
                        <a:rPr lang="en-US" sz="1800" b="1" u="none" strike="noStrike" dirty="0">
                          <a:effectLst/>
                        </a:rPr>
                        <a:t>Summary Code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smtClean="0">
                          <a:effectLst/>
                        </a:rPr>
                        <a:t>RSA</a:t>
                      </a:r>
                    </a:p>
                    <a:p>
                      <a:pPr algn="l" fontAlgn="b"/>
                      <a:r>
                        <a:rPr lang="en-US" sz="1800" u="none" strike="noStrike" dirty="0" smtClean="0">
                          <a:effectLst/>
                        </a:rPr>
                        <a:t>(Realistic</a:t>
                      </a:r>
                      <a:r>
                        <a:rPr lang="en-US" sz="1800" u="none" strike="noStrike" dirty="0">
                          <a:effectLst/>
                        </a:rPr>
                        <a:t>, Social, Artistic)</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Consistency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Differentiation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Profile Elevation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smtClean="0">
                          <a:effectLst/>
                        </a:rPr>
                        <a:t>Average</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03256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Case </a:t>
            </a:r>
            <a:r>
              <a:rPr lang="en-US" b="1" dirty="0" smtClean="0">
                <a:solidFill>
                  <a:schemeClr val="tx2"/>
                </a:solidFill>
              </a:rPr>
              <a:t>Study: Bruce</a:t>
            </a:r>
            <a:endParaRPr lang="en-US" b="1" dirty="0">
              <a:solidFill>
                <a:schemeClr val="tx2"/>
              </a:solidFill>
            </a:endParaRPr>
          </a:p>
        </p:txBody>
      </p:sp>
      <p:sp>
        <p:nvSpPr>
          <p:cNvPr id="3" name="Content Placeholder 2"/>
          <p:cNvSpPr>
            <a:spLocks noGrp="1"/>
          </p:cNvSpPr>
          <p:nvPr>
            <p:ph sz="half" idx="1"/>
          </p:nvPr>
        </p:nvSpPr>
        <p:spPr>
          <a:xfrm>
            <a:off x="0" y="1295400"/>
            <a:ext cx="4495800" cy="4830763"/>
          </a:xfrm>
        </p:spPr>
        <p:txBody>
          <a:bodyPr/>
          <a:lstStyle/>
          <a:p>
            <a:endParaRPr lang="en-US" sz="2000" dirty="0" smtClean="0">
              <a:solidFill>
                <a:schemeClr val="accent1"/>
              </a:solidFill>
            </a:endParaRPr>
          </a:p>
          <a:p>
            <a:r>
              <a:rPr lang="en-US" sz="2400" dirty="0" smtClean="0">
                <a:solidFill>
                  <a:schemeClr val="accent1"/>
                </a:solidFill>
              </a:rPr>
              <a:t>During </a:t>
            </a:r>
            <a:r>
              <a:rPr lang="en-US" sz="2400" dirty="0">
                <a:solidFill>
                  <a:schemeClr val="accent1"/>
                </a:solidFill>
              </a:rPr>
              <a:t>their next meeting, Bruce confirms </a:t>
            </a:r>
            <a:r>
              <a:rPr lang="en-US" sz="2400" dirty="0" smtClean="0">
                <a:solidFill>
                  <a:schemeClr val="accent1"/>
                </a:solidFill>
              </a:rPr>
              <a:t>the CTI findings </a:t>
            </a:r>
            <a:r>
              <a:rPr lang="en-US" sz="2400" dirty="0">
                <a:solidFill>
                  <a:schemeClr val="accent1"/>
                </a:solidFill>
              </a:rPr>
              <a:t>and tells his career counselor he is experiencing anxiety across several life domains. </a:t>
            </a:r>
            <a:endParaRPr lang="en-US" sz="2400" dirty="0" smtClean="0">
              <a:solidFill>
                <a:schemeClr val="accent1"/>
              </a:solidFill>
            </a:endParaRPr>
          </a:p>
          <a:p>
            <a:endParaRPr lang="en-US" sz="2400" dirty="0">
              <a:solidFill>
                <a:schemeClr val="accent1"/>
              </a:solidFill>
            </a:endParaRPr>
          </a:p>
          <a:p>
            <a:r>
              <a:rPr lang="en-US" sz="2400" dirty="0" smtClean="0">
                <a:solidFill>
                  <a:schemeClr val="accent1"/>
                </a:solidFill>
              </a:rPr>
              <a:t>Bruce’s </a:t>
            </a:r>
            <a:r>
              <a:rPr lang="en-US" sz="2400" dirty="0">
                <a:solidFill>
                  <a:schemeClr val="accent1"/>
                </a:solidFill>
              </a:rPr>
              <a:t>career counselor suggests that he </a:t>
            </a:r>
            <a:r>
              <a:rPr lang="en-US" sz="2400" dirty="0" smtClean="0">
                <a:solidFill>
                  <a:schemeClr val="accent1"/>
                </a:solidFill>
              </a:rPr>
              <a:t>seek personal </a:t>
            </a:r>
            <a:r>
              <a:rPr lang="en-US" sz="2400" dirty="0">
                <a:solidFill>
                  <a:schemeClr val="accent1"/>
                </a:solidFill>
              </a:rPr>
              <a:t>counseling to help alleviate his anxiety, in addition to working with his career counselor to pick a major.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58637664"/>
              </p:ext>
            </p:extLst>
          </p:nvPr>
        </p:nvGraphicFramePr>
        <p:xfrm>
          <a:off x="4495800" y="4038600"/>
          <a:ext cx="4571999" cy="1703070"/>
        </p:xfrm>
        <a:graphic>
          <a:graphicData uri="http://schemas.openxmlformats.org/drawingml/2006/table">
            <a:tbl>
              <a:tblPr firstRow="1">
                <a:tableStyleId>{5C22544A-7EE6-4342-B048-85BDC9FD1C3A}</a:tableStyleId>
              </a:tblPr>
              <a:tblGrid>
                <a:gridCol w="3222885"/>
                <a:gridCol w="674557"/>
                <a:gridCol w="674557"/>
              </a:tblGrid>
              <a:tr h="273454">
                <a:tc gridSpan="3">
                  <a:txBody>
                    <a:bodyPr/>
                    <a:lstStyle/>
                    <a:p>
                      <a:pPr algn="ctr" fontAlgn="b"/>
                      <a:r>
                        <a:rPr lang="en-US" sz="1800" u="none" strike="noStrike" dirty="0">
                          <a:effectLst/>
                        </a:rPr>
                        <a:t>CTI Results</a:t>
                      </a:r>
                      <a:endParaRPr lang="en-US"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73454">
                <a:tc>
                  <a:txBody>
                    <a:bodyPr/>
                    <a:lstStyle/>
                    <a:p>
                      <a:pPr algn="l" fontAlgn="b"/>
                      <a:r>
                        <a:rPr lang="en-US" sz="1800" b="1" u="none" strike="noStrike" dirty="0">
                          <a:effectLst/>
                        </a:rPr>
                        <a:t>Scale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Score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a:t>
                      </a:r>
                      <a:r>
                        <a:rPr lang="en-US" sz="1800" b="1" u="none" strike="noStrike" dirty="0" err="1">
                          <a:effectLst/>
                        </a:rPr>
                        <a:t>ile</a:t>
                      </a:r>
                      <a:endParaRPr lang="en-US" sz="1800" b="1"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CTI Total Score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95th</a:t>
                      </a:r>
                      <a:endParaRPr lang="en-US" sz="1800" b="0" i="0" u="none" strike="noStrike" dirty="0">
                        <a:solidFill>
                          <a:srgbClr val="000000"/>
                        </a:solidFill>
                        <a:effectLst/>
                        <a:latin typeface="Calibri" panose="020F0502020204030204" pitchFamily="34" charset="0"/>
                      </a:endParaRPr>
                    </a:p>
                  </a:txBody>
                  <a:tcPr marL="9525" marR="9525" marT="9525" marB="0" anchor="b"/>
                </a:tc>
              </a:tr>
              <a:tr h="139065">
                <a:tc>
                  <a:txBody>
                    <a:bodyPr/>
                    <a:lstStyle/>
                    <a:p>
                      <a:pPr algn="l" fontAlgn="b"/>
                      <a:r>
                        <a:rPr lang="en-US" sz="1800" u="none" strike="noStrike" dirty="0">
                          <a:effectLst/>
                        </a:rPr>
                        <a:t>Decision-Making Confusion </a:t>
                      </a:r>
                      <a:r>
                        <a:rPr lang="en-US" sz="1800" u="none" strike="noStrike" dirty="0" smtClean="0">
                          <a:effectLst/>
                        </a:rPr>
                        <a:t>(DMC</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79th</a:t>
                      </a:r>
                      <a:endParaRPr lang="en-US" sz="1800" b="0"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Commitment Anxiety (CA)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99th</a:t>
                      </a:r>
                      <a:endParaRPr lang="en-US" sz="1800" b="0" i="0" u="none" strike="noStrike" dirty="0">
                        <a:solidFill>
                          <a:srgbClr val="000000"/>
                        </a:solidFill>
                        <a:effectLst/>
                        <a:latin typeface="Calibri" panose="020F0502020204030204" pitchFamily="34" charset="0"/>
                      </a:endParaRPr>
                    </a:p>
                  </a:txBody>
                  <a:tcPr marL="9525" marR="9525" marT="9525" marB="0" anchor="b"/>
                </a:tc>
              </a:tr>
              <a:tr h="273454">
                <a:tc>
                  <a:txBody>
                    <a:bodyPr/>
                    <a:lstStyle/>
                    <a:p>
                      <a:pPr algn="l" fontAlgn="b"/>
                      <a:r>
                        <a:rPr lang="en-US" sz="1800" u="none" strike="noStrike" dirty="0">
                          <a:effectLst/>
                        </a:rPr>
                        <a:t>External Conflict (EC)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88th</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08467436"/>
              </p:ext>
            </p:extLst>
          </p:nvPr>
        </p:nvGraphicFramePr>
        <p:xfrm>
          <a:off x="4495800" y="1905000"/>
          <a:ext cx="4343400" cy="1693545"/>
        </p:xfrm>
        <a:graphic>
          <a:graphicData uri="http://schemas.openxmlformats.org/drawingml/2006/table">
            <a:tbl>
              <a:tblPr firstRow="1">
                <a:tableStyleId>{5C22544A-7EE6-4342-B048-85BDC9FD1C3A}</a:tableStyleId>
              </a:tblPr>
              <a:tblGrid>
                <a:gridCol w="1676400"/>
                <a:gridCol w="2667000"/>
              </a:tblGrid>
              <a:tr h="38100">
                <a:tc gridSpan="2">
                  <a:txBody>
                    <a:bodyPr/>
                    <a:lstStyle/>
                    <a:p>
                      <a:pPr algn="ctr" fontAlgn="b"/>
                      <a:r>
                        <a:rPr lang="en-US" sz="1800" b="1" u="none" strike="noStrike" dirty="0">
                          <a:effectLst/>
                        </a:rPr>
                        <a:t>SDS Results</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190500">
                <a:tc>
                  <a:txBody>
                    <a:bodyPr/>
                    <a:lstStyle/>
                    <a:p>
                      <a:pPr algn="l" fontAlgn="b"/>
                      <a:r>
                        <a:rPr lang="en-US" sz="1800" b="1" u="none" strike="noStrike" dirty="0">
                          <a:effectLst/>
                        </a:rPr>
                        <a:t>Summary Code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smtClean="0">
                          <a:effectLst/>
                        </a:rPr>
                        <a:t>RSA</a:t>
                      </a:r>
                    </a:p>
                    <a:p>
                      <a:pPr algn="l" fontAlgn="b"/>
                      <a:r>
                        <a:rPr lang="en-US" sz="1800" u="none" strike="noStrike" dirty="0" smtClean="0">
                          <a:effectLst/>
                        </a:rPr>
                        <a:t>(Realistic</a:t>
                      </a:r>
                      <a:r>
                        <a:rPr lang="en-US" sz="1800" u="none" strike="noStrike" dirty="0">
                          <a:effectLst/>
                        </a:rPr>
                        <a:t>, Social, Artistic)</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Consistency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Differentiation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Low</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en-US" sz="1800" b="1" u="none" strike="noStrike" dirty="0">
                          <a:effectLst/>
                        </a:rPr>
                        <a:t>Profile Elevation</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smtClean="0">
                          <a:effectLst/>
                        </a:rPr>
                        <a:t>Average</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70674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lgn="ctr">
              <a:buNone/>
            </a:pPr>
            <a:r>
              <a:rPr lang="en-US" sz="5400" dirty="0" smtClean="0"/>
              <a:t>Questions?</a:t>
            </a:r>
            <a:endParaRPr lang="en-US" sz="5400" dirty="0"/>
          </a:p>
          <a:p>
            <a:endParaRPr lang="en-US" dirty="0"/>
          </a:p>
        </p:txBody>
      </p:sp>
    </p:spTree>
    <p:extLst>
      <p:ext uri="{BB962C8B-B14F-4D97-AF65-F5344CB8AC3E}">
        <p14:creationId xmlns:p14="http://schemas.microsoft.com/office/powerpoint/2010/main" val="90775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Your background</a:t>
            </a:r>
          </a:p>
          <a:p>
            <a:endParaRPr lang="en-US" dirty="0" smtClean="0"/>
          </a:p>
          <a:p>
            <a:r>
              <a:rPr lang="en-US" dirty="0" smtClean="0"/>
              <a:t>What made you want to come to this presentation?</a:t>
            </a:r>
            <a:endParaRPr lang="en-US" dirty="0"/>
          </a:p>
        </p:txBody>
      </p:sp>
    </p:spTree>
    <p:extLst>
      <p:ext uri="{BB962C8B-B14F-4D97-AF65-F5344CB8AC3E}">
        <p14:creationId xmlns:p14="http://schemas.microsoft.com/office/powerpoint/2010/main" val="232836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Research Objective</a:t>
            </a:r>
          </a:p>
          <a:p>
            <a:r>
              <a:rPr lang="en-US" dirty="0" smtClean="0">
                <a:solidFill>
                  <a:schemeClr val="accent1"/>
                </a:solidFill>
              </a:rPr>
              <a:t>Hypotheses</a:t>
            </a:r>
          </a:p>
          <a:p>
            <a:r>
              <a:rPr lang="en-US" dirty="0" smtClean="0">
                <a:solidFill>
                  <a:schemeClr val="accent1"/>
                </a:solidFill>
              </a:rPr>
              <a:t>Measures Used</a:t>
            </a:r>
          </a:p>
          <a:p>
            <a:r>
              <a:rPr lang="en-US" dirty="0" smtClean="0">
                <a:solidFill>
                  <a:schemeClr val="accent1"/>
                </a:solidFill>
              </a:rPr>
              <a:t>Method</a:t>
            </a:r>
          </a:p>
          <a:p>
            <a:r>
              <a:rPr lang="en-US" dirty="0" smtClean="0">
                <a:solidFill>
                  <a:schemeClr val="accent1"/>
                </a:solidFill>
              </a:rPr>
              <a:t>Participants</a:t>
            </a:r>
          </a:p>
          <a:p>
            <a:r>
              <a:rPr lang="en-US" dirty="0" smtClean="0">
                <a:solidFill>
                  <a:schemeClr val="accent1"/>
                </a:solidFill>
              </a:rPr>
              <a:t>Results/Discussion</a:t>
            </a:r>
          </a:p>
          <a:p>
            <a:r>
              <a:rPr lang="en-US" dirty="0" smtClean="0">
                <a:solidFill>
                  <a:schemeClr val="accent1"/>
                </a:solidFill>
              </a:rPr>
              <a:t>Case Study</a:t>
            </a:r>
          </a:p>
          <a:p>
            <a:endParaRPr lang="en-US" dirty="0" smtClean="0">
              <a:solidFill>
                <a:schemeClr val="tx2">
                  <a:lumMod val="75000"/>
                </a:schemeClr>
              </a:solidFill>
            </a:endParaRPr>
          </a:p>
          <a:p>
            <a:pPr marL="457200" lvl="1" indent="0">
              <a:buNone/>
            </a:pPr>
            <a:endParaRPr lang="en-US" dirty="0" smtClean="0">
              <a:solidFill>
                <a:schemeClr val="tx2">
                  <a:lumMod val="75000"/>
                </a:schemeClr>
              </a:solidFill>
            </a:endParaRPr>
          </a:p>
          <a:p>
            <a:pPr lvl="1"/>
            <a:endParaRPr lang="en-US" dirty="0" smtClean="0">
              <a:solidFill>
                <a:schemeClr val="tx2">
                  <a:lumMod val="75000"/>
                </a:schemeClr>
              </a:solidFill>
            </a:endParaRPr>
          </a:p>
          <a:p>
            <a:pPr marL="0" indent="0">
              <a:buNone/>
            </a:pPr>
            <a:endParaRPr lang="en-US" dirty="0" smtClean="0">
              <a:solidFill>
                <a:schemeClr val="tx2">
                  <a:lumMod val="75000"/>
                </a:schemeClr>
              </a:solidFill>
            </a:endParaRPr>
          </a:p>
        </p:txBody>
      </p:sp>
    </p:spTree>
    <p:extLst>
      <p:ext uri="{BB962C8B-B14F-4D97-AF65-F5344CB8AC3E}">
        <p14:creationId xmlns:p14="http://schemas.microsoft.com/office/powerpoint/2010/main" val="36412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To explore the relationship between RIASEC types (as measured by the Self-Directed Search) and negative career thoughts (as measured by the Career Thoughts Inventory)</a:t>
            </a:r>
          </a:p>
          <a:p>
            <a:endParaRPr lang="en-US" sz="2400" dirty="0"/>
          </a:p>
        </p:txBody>
      </p:sp>
    </p:spTree>
    <p:extLst>
      <p:ext uri="{BB962C8B-B14F-4D97-AF65-F5344CB8AC3E}">
        <p14:creationId xmlns:p14="http://schemas.microsoft.com/office/powerpoint/2010/main" val="29459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55638"/>
          </a:xfrm>
        </p:spPr>
        <p:txBody>
          <a:bodyPr/>
          <a:lstStyle/>
          <a:p>
            <a:r>
              <a:rPr lang="en-US" dirty="0" smtClean="0"/>
              <a:t>Hypotheses</a:t>
            </a:r>
            <a:endParaRPr lang="en-US" dirty="0"/>
          </a:p>
        </p:txBody>
      </p:sp>
      <p:sp>
        <p:nvSpPr>
          <p:cNvPr id="3" name="Content Placeholder 2"/>
          <p:cNvSpPr>
            <a:spLocks noGrp="1"/>
          </p:cNvSpPr>
          <p:nvPr>
            <p:ph idx="1"/>
          </p:nvPr>
        </p:nvSpPr>
        <p:spPr>
          <a:xfrm>
            <a:off x="533400" y="1219200"/>
            <a:ext cx="8229600" cy="4525963"/>
          </a:xfrm>
        </p:spPr>
        <p:txBody>
          <a:bodyPr/>
          <a:lstStyle/>
          <a:p>
            <a:r>
              <a:rPr lang="en-US" b="1" u="sng" dirty="0"/>
              <a:t>Hypothesis 1: </a:t>
            </a:r>
            <a:r>
              <a:rPr lang="en-US" dirty="0"/>
              <a:t>Low scores on the SDS secondary constructs (congruence, consistency, coherence, differentiation, and profile elevation) are related to higher endorsement of negative career thoughts. </a:t>
            </a:r>
            <a:endParaRPr lang="en-US" b="1" u="sng" dirty="0"/>
          </a:p>
          <a:p>
            <a:endParaRPr lang="en-US" b="1" u="sng" dirty="0"/>
          </a:p>
          <a:p>
            <a:r>
              <a:rPr lang="en-US" b="1" u="sng" dirty="0"/>
              <a:t>Hypothesis 2: </a:t>
            </a:r>
            <a:r>
              <a:rPr lang="en-US" dirty="0"/>
              <a:t>Social and Enterprising types are less likely to endorse negative career thinking, and R and C types are more likely to do so.</a:t>
            </a:r>
            <a:endParaRPr lang="en-US" b="1" u="sng" dirty="0"/>
          </a:p>
          <a:p>
            <a:endParaRPr lang="en-US" dirty="0"/>
          </a:p>
        </p:txBody>
      </p:sp>
    </p:spTree>
    <p:extLst>
      <p:ext uri="{BB962C8B-B14F-4D97-AF65-F5344CB8AC3E}">
        <p14:creationId xmlns:p14="http://schemas.microsoft.com/office/powerpoint/2010/main" val="212999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a:xfrm>
            <a:off x="228600" y="1600200"/>
            <a:ext cx="8458200" cy="4525963"/>
          </a:xfrm>
        </p:spPr>
        <p:txBody>
          <a:bodyPr/>
          <a:lstStyle/>
          <a:p>
            <a:pPr marL="0" indent="0">
              <a:buNone/>
            </a:pPr>
            <a:r>
              <a:rPr lang="en-US" b="1" dirty="0" smtClean="0"/>
              <a:t>Self-Directed Search, Fifth Edition </a:t>
            </a:r>
          </a:p>
          <a:p>
            <a:pPr marL="0" indent="0">
              <a:buNone/>
            </a:pPr>
            <a:r>
              <a:rPr lang="en-US" dirty="0" smtClean="0"/>
              <a:t>(</a:t>
            </a:r>
            <a:r>
              <a:rPr lang="en-US" dirty="0"/>
              <a:t>SDS; Holland &amp; Messer, 2013</a:t>
            </a:r>
            <a:r>
              <a:rPr lang="en-US" dirty="0" smtClean="0"/>
              <a:t>)</a:t>
            </a:r>
          </a:p>
          <a:p>
            <a:pPr marL="0" indent="0">
              <a:buNone/>
            </a:pPr>
            <a:endParaRPr lang="en-US" dirty="0" smtClean="0"/>
          </a:p>
          <a:p>
            <a:pPr marL="0" indent="0">
              <a:buNone/>
            </a:pPr>
            <a:endParaRPr lang="en-US" dirty="0"/>
          </a:p>
          <a:p>
            <a:pPr marL="0" indent="0">
              <a:buNone/>
            </a:pPr>
            <a:r>
              <a:rPr lang="en-US" b="1" dirty="0" smtClean="0"/>
              <a:t>Career Thoughts Inventory</a:t>
            </a:r>
          </a:p>
          <a:p>
            <a:pPr marL="0" indent="0">
              <a:buNone/>
            </a:pPr>
            <a:r>
              <a:rPr lang="en-US" dirty="0" smtClean="0"/>
              <a:t>(CTI; Sampson, Peterson, Lenz,</a:t>
            </a:r>
          </a:p>
          <a:p>
            <a:pPr marL="0" indent="0">
              <a:buNone/>
            </a:pPr>
            <a:r>
              <a:rPr lang="en-US" dirty="0" smtClean="0"/>
              <a:t>Reardon, &amp; Saunders)</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6111825" y="1219200"/>
            <a:ext cx="2227312" cy="1981200"/>
          </a:xfrm>
          <a:prstGeom prst="rect">
            <a:avLst/>
          </a:prstGeom>
        </p:spPr>
      </p:pic>
      <p:pic>
        <p:nvPicPr>
          <p:cNvPr id="5" name="Picture 4"/>
          <p:cNvPicPr>
            <a:picLocks noChangeAspect="1"/>
          </p:cNvPicPr>
          <p:nvPr/>
        </p:nvPicPr>
        <p:blipFill>
          <a:blip r:embed="rId4"/>
          <a:stretch>
            <a:fillRect/>
          </a:stretch>
        </p:blipFill>
        <p:spPr>
          <a:xfrm>
            <a:off x="6536573" y="3962400"/>
            <a:ext cx="1802564" cy="2035406"/>
          </a:xfrm>
          <a:prstGeom prst="rect">
            <a:avLst/>
          </a:prstGeom>
        </p:spPr>
      </p:pic>
    </p:spTree>
    <p:extLst>
      <p:ext uri="{BB962C8B-B14F-4D97-AF65-F5344CB8AC3E}">
        <p14:creationId xmlns:p14="http://schemas.microsoft.com/office/powerpoint/2010/main" val="263697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6184"/>
            <a:ext cx="8839200" cy="936625"/>
          </a:xfrm>
        </p:spPr>
        <p:txBody>
          <a:bodyPr>
            <a:normAutofit/>
          </a:bodyPr>
          <a:lstStyle/>
          <a:p>
            <a:r>
              <a:rPr lang="en-US" b="1" dirty="0" smtClean="0">
                <a:solidFill>
                  <a:schemeClr val="accent1">
                    <a:lumMod val="75000"/>
                  </a:schemeClr>
                </a:solidFill>
                <a:latin typeface="+mn-lt"/>
              </a:rPr>
              <a:t>Self-Directed </a:t>
            </a:r>
            <a:r>
              <a:rPr lang="en-US" b="1" dirty="0" smtClean="0">
                <a:solidFill>
                  <a:schemeClr val="accent1">
                    <a:lumMod val="75000"/>
                  </a:schemeClr>
                </a:solidFill>
                <a:latin typeface="+mn-lt"/>
              </a:rPr>
              <a:t>Search (SDS)</a:t>
            </a:r>
            <a:endParaRPr lang="en-US" b="1" dirty="0">
              <a:solidFill>
                <a:schemeClr val="accent1">
                  <a:lumMod val="75000"/>
                </a:schemeClr>
              </a:solidFill>
              <a:latin typeface="+mn-lt"/>
            </a:endParaRPr>
          </a:p>
        </p:txBody>
      </p:sp>
      <p:sp>
        <p:nvSpPr>
          <p:cNvPr id="5" name="Title 1"/>
          <p:cNvSpPr txBox="1">
            <a:spLocks/>
          </p:cNvSpPr>
          <p:nvPr/>
        </p:nvSpPr>
        <p:spPr>
          <a:xfrm>
            <a:off x="685800" y="1927225"/>
            <a:ext cx="8839200" cy="43211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500" b="1" dirty="0">
              <a:solidFill>
                <a:schemeClr val="accent6">
                  <a:lumMod val="75000"/>
                </a:schemeClr>
              </a:solidFill>
              <a:latin typeface="+mn-lt"/>
            </a:endParaRPr>
          </a:p>
        </p:txBody>
      </p:sp>
      <p:sp>
        <p:nvSpPr>
          <p:cNvPr id="3" name="Rectangle 2"/>
          <p:cNvSpPr/>
          <p:nvPr/>
        </p:nvSpPr>
        <p:spPr>
          <a:xfrm>
            <a:off x="35720" y="1073344"/>
            <a:ext cx="6229350" cy="5262979"/>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tx2">
                    <a:lumMod val="75000"/>
                  </a:schemeClr>
                </a:solidFill>
              </a:rPr>
              <a:t>The SDS (Holland &amp; Messer, 2013) is a self-administered career counseling </a:t>
            </a:r>
            <a:r>
              <a:rPr lang="en-US" sz="2800" dirty="0" smtClean="0">
                <a:solidFill>
                  <a:schemeClr val="tx2">
                    <a:lumMod val="75000"/>
                  </a:schemeClr>
                </a:solidFill>
              </a:rPr>
              <a:t>tool.</a:t>
            </a:r>
          </a:p>
          <a:p>
            <a:pPr marL="342900" indent="-342900">
              <a:buFont typeface="Arial" panose="020B0604020202020204" pitchFamily="34" charset="0"/>
              <a:buChar char="•"/>
            </a:pPr>
            <a:endParaRPr lang="en-US" sz="2800" dirty="0" smtClean="0">
              <a:solidFill>
                <a:schemeClr val="tx2">
                  <a:lumMod val="75000"/>
                </a:schemeClr>
              </a:solidFill>
            </a:endParaRPr>
          </a:p>
          <a:p>
            <a:pPr marL="342900" indent="-342900">
              <a:buFont typeface="Arial" panose="020B0604020202020204" pitchFamily="34" charset="0"/>
              <a:buChar char="•"/>
            </a:pPr>
            <a:r>
              <a:rPr lang="en-US" sz="2800" dirty="0" smtClean="0">
                <a:solidFill>
                  <a:schemeClr val="tx2">
                    <a:lumMod val="75000"/>
                  </a:schemeClr>
                </a:solidFill>
              </a:rPr>
              <a:t>It </a:t>
            </a:r>
            <a:r>
              <a:rPr lang="en-US" sz="2800" dirty="0">
                <a:solidFill>
                  <a:schemeClr val="tx2">
                    <a:lumMod val="75000"/>
                  </a:schemeClr>
                </a:solidFill>
              </a:rPr>
              <a:t>is divided into four sections: activities, competencies, occupations, and self-estimates. </a:t>
            </a:r>
            <a:endParaRPr lang="en-US" sz="2800" dirty="0" smtClean="0">
              <a:solidFill>
                <a:schemeClr val="tx2">
                  <a:lumMod val="75000"/>
                </a:schemeClr>
              </a:solidFill>
            </a:endParaRPr>
          </a:p>
          <a:p>
            <a:pPr marL="342900" indent="-342900">
              <a:buFont typeface="Arial" panose="020B0604020202020204" pitchFamily="34" charset="0"/>
              <a:buChar char="•"/>
            </a:pPr>
            <a:endParaRPr lang="en-US" sz="2800" dirty="0">
              <a:solidFill>
                <a:schemeClr val="tx2">
                  <a:lumMod val="75000"/>
                </a:schemeClr>
              </a:solidFill>
            </a:endParaRPr>
          </a:p>
          <a:p>
            <a:pPr marL="342900" indent="-342900">
              <a:buFont typeface="Arial" panose="020B0604020202020204" pitchFamily="34" charset="0"/>
              <a:buChar char="•"/>
            </a:pPr>
            <a:r>
              <a:rPr lang="en-US" sz="2800" dirty="0">
                <a:solidFill>
                  <a:schemeClr val="tx2">
                    <a:lumMod val="75000"/>
                  </a:schemeClr>
                </a:solidFill>
              </a:rPr>
              <a:t>The top three scores across all sections represent an individual’s Summary Code, the three personality types they most resemble</a:t>
            </a:r>
            <a:r>
              <a:rPr lang="en-US" sz="2800" dirty="0" smtClean="0">
                <a:solidFill>
                  <a:schemeClr val="tx2">
                    <a:lumMod val="75000"/>
                  </a:schemeClr>
                </a:solidFill>
              </a:rPr>
              <a:t>.</a:t>
            </a:r>
            <a:endParaRPr lang="en-US" sz="2800" dirty="0">
              <a:solidFill>
                <a:schemeClr val="tx2">
                  <a:lumMod val="75000"/>
                </a:schemeClr>
              </a:solidFill>
            </a:endParaRPr>
          </a:p>
        </p:txBody>
      </p:sp>
      <p:pic>
        <p:nvPicPr>
          <p:cNvPr id="6" name="Picture 5" descr="RIASEC - Internet Explorer">
            <a:hlinkClick r:id="rId3"/>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286" t="42176" r="45429" b="12646"/>
          <a:stretch/>
        </p:blipFill>
        <p:spPr>
          <a:xfrm>
            <a:off x="6431440" y="3413072"/>
            <a:ext cx="2286000" cy="1991591"/>
          </a:xfrm>
          <a:prstGeom prst="rect">
            <a:avLst/>
          </a:prstGeom>
        </p:spPr>
      </p:pic>
      <p:pic>
        <p:nvPicPr>
          <p:cNvPr id="7" name="Picture 6" descr="SDS - Summary - Internet Explorer"/>
          <p:cNvPicPr>
            <a:picLocks noChangeAspect="1"/>
          </p:cNvPicPr>
          <p:nvPr/>
        </p:nvPicPr>
        <p:blipFill rotWithShape="1">
          <a:blip r:embed="rId5">
            <a:extLst>
              <a:ext uri="{28A0092B-C50C-407E-A947-70E740481C1C}">
                <a14:useLocalDpi xmlns:a14="http://schemas.microsoft.com/office/drawing/2010/main" val="0"/>
              </a:ext>
            </a:extLst>
          </a:blip>
          <a:srcRect l="72557" t="12168" r="3069" b="79806"/>
          <a:stretch/>
        </p:blipFill>
        <p:spPr>
          <a:xfrm>
            <a:off x="6265070" y="1247312"/>
            <a:ext cx="2575196" cy="939191"/>
          </a:xfrm>
          <a:prstGeom prst="rect">
            <a:avLst/>
          </a:prstGeom>
        </p:spPr>
      </p:pic>
    </p:spTree>
    <p:extLst>
      <p:ext uri="{BB962C8B-B14F-4D97-AF65-F5344CB8AC3E}">
        <p14:creationId xmlns:p14="http://schemas.microsoft.com/office/powerpoint/2010/main" val="400129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990600" y="228600"/>
          <a:ext cx="6934200" cy="6019800"/>
        </p:xfrm>
        <a:graphic>
          <a:graphicData uri="http://schemas.openxmlformats.org/presentationml/2006/ole">
            <mc:AlternateContent xmlns:mc="http://schemas.openxmlformats.org/markup-compatibility/2006">
              <mc:Choice xmlns:v="urn:schemas-microsoft-com:vml" Requires="v">
                <p:oleObj spid="_x0000_s1032" name="Worksheet" r:id="rId4" imgW="5734151" imgH="6019952" progId="Excel.Sheet.12">
                  <p:embed/>
                </p:oleObj>
              </mc:Choice>
              <mc:Fallback>
                <p:oleObj name="Worksheet" r:id="rId4" imgW="5734151" imgH="6019952" progId="Excel.Sheet.12">
                  <p:embed/>
                  <p:pic>
                    <p:nvPicPr>
                      <p:cNvPr id="0" name=""/>
                      <p:cNvPicPr/>
                      <p:nvPr/>
                    </p:nvPicPr>
                    <p:blipFill>
                      <a:blip r:embed="rId5"/>
                      <a:stretch>
                        <a:fillRect/>
                      </a:stretch>
                    </p:blipFill>
                    <p:spPr>
                      <a:xfrm>
                        <a:off x="990600" y="228600"/>
                        <a:ext cx="6934200" cy="6019800"/>
                      </a:xfrm>
                      <a:prstGeom prst="rect">
                        <a:avLst/>
                      </a:prstGeom>
                    </p:spPr>
                  </p:pic>
                </p:oleObj>
              </mc:Fallback>
            </mc:AlternateContent>
          </a:graphicData>
        </a:graphic>
      </p:graphicFrame>
    </p:spTree>
    <p:extLst>
      <p:ext uri="{BB962C8B-B14F-4D97-AF65-F5344CB8AC3E}">
        <p14:creationId xmlns:p14="http://schemas.microsoft.com/office/powerpoint/2010/main" val="59813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S training [Compatibility Mode]" id="{8CAB34BB-E4F7-4CE7-B855-ED88BB66D57F}" vid="{6D633347-6899-4CE5-9622-5613D88058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6288</TotalTime>
  <Words>1747</Words>
  <Application>Microsoft Office PowerPoint</Application>
  <PresentationFormat>On-screen Show (4:3)</PresentationFormat>
  <Paragraphs>336</Paragraphs>
  <Slides>24</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Office Theme</vt:lpstr>
      <vt:lpstr>Worksheet</vt:lpstr>
      <vt:lpstr>The Relationship between RIASEC Personality Types and Negative Thinking: Implications for Career Counseling </vt:lpstr>
      <vt:lpstr>My Background</vt:lpstr>
      <vt:lpstr>Introductions</vt:lpstr>
      <vt:lpstr>Agenda</vt:lpstr>
      <vt:lpstr>Objective</vt:lpstr>
      <vt:lpstr>Hypotheses</vt:lpstr>
      <vt:lpstr>Measures</vt:lpstr>
      <vt:lpstr>Self-Directed Search (SDS)</vt:lpstr>
      <vt:lpstr>PowerPoint Presentation</vt:lpstr>
      <vt:lpstr>Hexagonal Model</vt:lpstr>
      <vt:lpstr>Secondary Constructs Related to Similarity</vt:lpstr>
      <vt:lpstr>Secondary Constructs Related to the RIASEC Profile</vt:lpstr>
      <vt:lpstr>Career Thoughts Inventory (CTI)</vt:lpstr>
      <vt:lpstr>CTI Scales</vt:lpstr>
      <vt:lpstr>CTI Workbook</vt:lpstr>
      <vt:lpstr>Background</vt:lpstr>
      <vt:lpstr>Method</vt:lpstr>
      <vt:lpstr>Participants</vt:lpstr>
      <vt:lpstr>Hypothesis 1: Supported</vt:lpstr>
      <vt:lpstr>Hypothesis 2: Supported</vt:lpstr>
      <vt:lpstr>Discussion</vt:lpstr>
      <vt:lpstr>Case Study: Bruce</vt:lpstr>
      <vt:lpstr>Case Study: Bruce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Directed Search Training</dc:title>
  <dc:creator>Melissa Messer</dc:creator>
  <cp:lastModifiedBy>Jennifer Greene</cp:lastModifiedBy>
  <cp:revision>184</cp:revision>
  <cp:lastPrinted>2016-06-16T19:59:27Z</cp:lastPrinted>
  <dcterms:created xsi:type="dcterms:W3CDTF">2014-06-02T01:02:10Z</dcterms:created>
  <dcterms:modified xsi:type="dcterms:W3CDTF">2016-06-16T20:07:45Z</dcterms:modified>
</cp:coreProperties>
</file>