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420624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2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96"/>
    <a:srgbClr val="036767"/>
    <a:srgbClr val="67325A"/>
    <a:srgbClr val="3F6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DCAF9ED-07DC-4A11-8D7F-57B35C25682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1049" autoAdjust="0"/>
    <p:restoredTop sz="96433" autoAdjust="0"/>
  </p:normalViewPr>
  <p:slideViewPr>
    <p:cSldViewPr snapToGrid="0">
      <p:cViewPr varScale="1">
        <p:scale>
          <a:sx n="24" d="100"/>
          <a:sy n="24" d="100"/>
        </p:scale>
        <p:origin x="1608" y="126"/>
      </p:cViewPr>
      <p:guideLst>
        <p:guide orient="horz" pos="10368"/>
        <p:guide pos="1324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57325" y="1143000"/>
            <a:ext cx="39433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657225" y="14798040"/>
            <a:ext cx="43815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47" name="Rectangle 46"/>
          <p:cNvSpPr/>
          <p:nvPr/>
        </p:nvSpPr>
        <p:spPr>
          <a:xfrm>
            <a:off x="657225" y="23301960"/>
            <a:ext cx="438150" cy="914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58" name="Rectangle 101"/>
          <p:cNvSpPr>
            <a:spLocks noChangeArrowheads="1"/>
          </p:cNvSpPr>
          <p:nvPr userDrawn="1"/>
        </p:nvSpPr>
        <p:spPr bwMode="auto">
          <a:xfrm>
            <a:off x="1" y="32004000"/>
            <a:ext cx="420624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en-US" sz="7258" dirty="0" smtClean="0"/>
              <a:t>`</a:t>
            </a:r>
            <a:endParaRPr lang="en-US" sz="7258" dirty="0"/>
          </a:p>
        </p:txBody>
      </p:sp>
      <p:sp>
        <p:nvSpPr>
          <p:cNvPr id="59" name="Line 112"/>
          <p:cNvSpPr>
            <a:spLocks noChangeShapeType="1"/>
          </p:cNvSpPr>
          <p:nvPr userDrawn="1"/>
        </p:nvSpPr>
        <p:spPr bwMode="white">
          <a:xfrm>
            <a:off x="0" y="32004000"/>
            <a:ext cx="42062400" cy="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7258"/>
          </a:p>
        </p:txBody>
      </p:sp>
      <p:sp>
        <p:nvSpPr>
          <p:cNvPr id="43" name="Rectangle 42"/>
          <p:cNvSpPr/>
          <p:nvPr userDrawn="1"/>
        </p:nvSpPr>
        <p:spPr bwMode="white">
          <a:xfrm>
            <a:off x="28358254" y="6172200"/>
            <a:ext cx="12556193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42" name="Rectangle 41"/>
          <p:cNvSpPr/>
          <p:nvPr userDrawn="1"/>
        </p:nvSpPr>
        <p:spPr bwMode="white">
          <a:xfrm>
            <a:off x="14723026" y="6172200"/>
            <a:ext cx="12556193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41" name="Rectangle 40"/>
          <p:cNvSpPr/>
          <p:nvPr userDrawn="1"/>
        </p:nvSpPr>
        <p:spPr bwMode="white">
          <a:xfrm>
            <a:off x="1070271" y="6172200"/>
            <a:ext cx="12556193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39" name="Rectangle 38"/>
          <p:cNvSpPr/>
          <p:nvPr/>
        </p:nvSpPr>
        <p:spPr>
          <a:xfrm>
            <a:off x="657225" y="6172200"/>
            <a:ext cx="438150" cy="9144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33" name="Rectangle 101"/>
          <p:cNvSpPr>
            <a:spLocks noChangeArrowheads="1"/>
          </p:cNvSpPr>
          <p:nvPr userDrawn="1"/>
        </p:nvSpPr>
        <p:spPr bwMode="auto">
          <a:xfrm>
            <a:off x="1095376" y="3886200"/>
            <a:ext cx="40967025" cy="1600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7258"/>
          </a:p>
        </p:txBody>
      </p:sp>
      <p:sp>
        <p:nvSpPr>
          <p:cNvPr id="6" name="Title 5"/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 userDrawn="1">
            <p:ph type="body" sz="quarter" idx="36"/>
          </p:nvPr>
        </p:nvSpPr>
        <p:spPr bwMode="auto">
          <a:xfrm>
            <a:off x="2117725" y="4083469"/>
            <a:ext cx="34175700" cy="12769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1121663" y="6172200"/>
            <a:ext cx="12500852" cy="914400"/>
          </a:xfrm>
          <a:prstGeom prst="rect">
            <a:avLst/>
          </a:prstGeom>
          <a:solidFill>
            <a:schemeClr val="tx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9" name="Content Placeholder 17"/>
          <p:cNvSpPr>
            <a:spLocks noGrp="1"/>
          </p:cNvSpPr>
          <p:nvPr userDrawn="1">
            <p:ph sz="quarter" idx="24" hasCustomPrompt="1"/>
          </p:nvPr>
        </p:nvSpPr>
        <p:spPr>
          <a:xfrm>
            <a:off x="1125612" y="7086601"/>
            <a:ext cx="12504801" cy="6840825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121663" y="14798040"/>
            <a:ext cx="12504801" cy="914400"/>
          </a:xfrm>
          <a:prstGeom prst="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 userDrawn="1">
            <p:ph sz="quarter" idx="25" hasCustomPrompt="1"/>
          </p:nvPr>
        </p:nvSpPr>
        <p:spPr>
          <a:xfrm>
            <a:off x="1125612" y="15712440"/>
            <a:ext cx="12504801" cy="7440169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1121663" y="23301960"/>
            <a:ext cx="12504801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 userDrawn="1">
            <p:ph sz="quarter" idx="26" hasCustomPrompt="1"/>
          </p:nvPr>
        </p:nvSpPr>
        <p:spPr>
          <a:xfrm>
            <a:off x="1125612" y="24216362"/>
            <a:ext cx="12504801" cy="7263385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14774418" y="6172200"/>
            <a:ext cx="12504801" cy="914400"/>
          </a:xfrm>
          <a:prstGeom prst="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 userDrawn="1">
            <p:ph sz="quarter" idx="27" hasCustomPrompt="1"/>
          </p:nvPr>
        </p:nvSpPr>
        <p:spPr>
          <a:xfrm>
            <a:off x="14774418" y="7086600"/>
            <a:ext cx="12504801" cy="4926126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 userDrawn="1">
            <p:ph sz="quarter" idx="23" hasCustomPrompt="1"/>
          </p:nvPr>
        </p:nvSpPr>
        <p:spPr>
          <a:xfrm>
            <a:off x="14774418" y="12456478"/>
            <a:ext cx="12504801" cy="6172200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57" name="Content Placeholder 17"/>
          <p:cNvSpPr>
            <a:spLocks noGrp="1"/>
          </p:cNvSpPr>
          <p:nvPr>
            <p:ph sz="quarter" idx="37" hasCustomPrompt="1"/>
          </p:nvPr>
        </p:nvSpPr>
        <p:spPr>
          <a:xfrm>
            <a:off x="14774418" y="19072430"/>
            <a:ext cx="12504801" cy="3918814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" name="Text Placeholder 6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14774418" y="23301960"/>
            <a:ext cx="12504801" cy="914400"/>
          </a:xfrm>
          <a:prstGeom prst="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 userDrawn="1">
            <p:ph sz="quarter" idx="30" hasCustomPrompt="1"/>
          </p:nvPr>
        </p:nvSpPr>
        <p:spPr>
          <a:xfrm>
            <a:off x="14774418" y="24216361"/>
            <a:ext cx="12504801" cy="7260336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28409646" y="6172200"/>
            <a:ext cx="12504801" cy="914400"/>
          </a:xfrm>
          <a:prstGeom prst="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 userDrawn="1">
            <p:ph sz="quarter" idx="32" hasCustomPrompt="1"/>
          </p:nvPr>
        </p:nvSpPr>
        <p:spPr>
          <a:xfrm>
            <a:off x="28409646" y="7086600"/>
            <a:ext cx="12504801" cy="7315200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 userDrawn="1">
            <p:ph sz="quarter" idx="33" hasCustomPrompt="1"/>
          </p:nvPr>
        </p:nvSpPr>
        <p:spPr>
          <a:xfrm>
            <a:off x="28409646" y="15251886"/>
            <a:ext cx="12504801" cy="7315200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28409646" y="23301960"/>
            <a:ext cx="12504801" cy="914400"/>
          </a:xfrm>
          <a:prstGeom prst="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 userDrawn="1">
            <p:ph sz="quarter" idx="35" hasCustomPrompt="1"/>
          </p:nvPr>
        </p:nvSpPr>
        <p:spPr>
          <a:xfrm>
            <a:off x="28409646" y="24216361"/>
            <a:ext cx="12504801" cy="7260336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32" name="Instructions"/>
          <p:cNvSpPr/>
          <p:nvPr userDrawn="1"/>
        </p:nvSpPr>
        <p:spPr>
          <a:xfrm>
            <a:off x="42456735" y="-1"/>
            <a:ext cx="11928634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t"/>
          <a:lstStyle/>
          <a:p>
            <a:pPr lvl="0">
              <a:spcBef>
                <a:spcPts val="1200"/>
              </a:spcBef>
            </a:pPr>
            <a:r>
              <a:rPr sz="9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1200"/>
              </a:spcBef>
            </a:pP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48” wide by 36” high. It’s designed to be printed on a large-format printer.</a:t>
            </a:r>
          </a:p>
          <a:p>
            <a:pPr lvl="0">
              <a:spcBef>
                <a:spcPts val="300"/>
              </a:spcBef>
            </a:pPr>
            <a:endParaRPr sz="60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200"/>
              </a:spcBef>
            </a:pPr>
            <a:r>
              <a:rPr sz="88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12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poster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are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formatted for you.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text, or c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file.</a:t>
            </a:r>
          </a:p>
          <a:p>
            <a:pPr lvl="0">
              <a:spcBef>
                <a:spcPts val="2400"/>
              </a:spcBef>
            </a:pP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add or remove bullet points from text, just click the Bullets button on the Home tab.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content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or body text, just make a copy of what you need and drag it into place. PowerPoint’s Smart Guides will help you align it with everything else.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Want to use your own pictures instead of ours? No problem! Just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right-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picture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and choose Change Picture. Maintain the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proportion of pictures as you r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esize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by dragging a corner.</a:t>
            </a:r>
            <a:endParaRPr sz="66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Line 115"/>
          <p:cNvSpPr>
            <a:spLocks noChangeShapeType="1"/>
          </p:cNvSpPr>
          <p:nvPr/>
        </p:nvSpPr>
        <p:spPr bwMode="white">
          <a:xfrm>
            <a:off x="1095375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7258"/>
          </a:p>
        </p:txBody>
      </p:sp>
      <p:sp>
        <p:nvSpPr>
          <p:cNvPr id="48" name="Line 115"/>
          <p:cNvSpPr>
            <a:spLocks noChangeShapeType="1"/>
          </p:cNvSpPr>
          <p:nvPr/>
        </p:nvSpPr>
        <p:spPr bwMode="white">
          <a:xfrm>
            <a:off x="1095375" y="2330196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7258"/>
          </a:p>
        </p:txBody>
      </p:sp>
      <p:sp>
        <p:nvSpPr>
          <p:cNvPr id="49" name="Rectangle 48"/>
          <p:cNvSpPr/>
          <p:nvPr userDrawn="1"/>
        </p:nvSpPr>
        <p:spPr>
          <a:xfrm>
            <a:off x="14305699" y="6172200"/>
            <a:ext cx="438150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50" name="Line 115"/>
          <p:cNvSpPr>
            <a:spLocks noChangeShapeType="1"/>
          </p:cNvSpPr>
          <p:nvPr userDrawn="1"/>
        </p:nvSpPr>
        <p:spPr bwMode="white">
          <a:xfrm>
            <a:off x="14746177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7258"/>
          </a:p>
        </p:txBody>
      </p:sp>
      <p:sp>
        <p:nvSpPr>
          <p:cNvPr id="51" name="Rectangle 50"/>
          <p:cNvSpPr/>
          <p:nvPr userDrawn="1"/>
        </p:nvSpPr>
        <p:spPr>
          <a:xfrm>
            <a:off x="27924760" y="6172200"/>
            <a:ext cx="43815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52" name="Line 115"/>
          <p:cNvSpPr>
            <a:spLocks noChangeShapeType="1"/>
          </p:cNvSpPr>
          <p:nvPr userDrawn="1"/>
        </p:nvSpPr>
        <p:spPr bwMode="white">
          <a:xfrm>
            <a:off x="28362910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7258"/>
          </a:p>
        </p:txBody>
      </p:sp>
      <p:sp>
        <p:nvSpPr>
          <p:cNvPr id="53" name="Rectangle 52"/>
          <p:cNvSpPr/>
          <p:nvPr userDrawn="1"/>
        </p:nvSpPr>
        <p:spPr>
          <a:xfrm>
            <a:off x="27927681" y="23298912"/>
            <a:ext cx="43815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54" name="Line 115"/>
          <p:cNvSpPr>
            <a:spLocks noChangeShapeType="1"/>
          </p:cNvSpPr>
          <p:nvPr userDrawn="1"/>
        </p:nvSpPr>
        <p:spPr bwMode="white">
          <a:xfrm>
            <a:off x="28362910" y="23298912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7258"/>
          </a:p>
        </p:txBody>
      </p:sp>
      <p:sp>
        <p:nvSpPr>
          <p:cNvPr id="55" name="Rectangle 54"/>
          <p:cNvSpPr/>
          <p:nvPr userDrawn="1"/>
        </p:nvSpPr>
        <p:spPr>
          <a:xfrm>
            <a:off x="14309979" y="23298912"/>
            <a:ext cx="43815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 dirty="0"/>
          </a:p>
        </p:txBody>
      </p:sp>
      <p:sp>
        <p:nvSpPr>
          <p:cNvPr id="56" name="Line 115"/>
          <p:cNvSpPr>
            <a:spLocks noChangeShapeType="1"/>
          </p:cNvSpPr>
          <p:nvPr userDrawn="1"/>
        </p:nvSpPr>
        <p:spPr bwMode="white">
          <a:xfrm>
            <a:off x="14748129" y="23298912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7258"/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46" name="Line 115"/>
          <p:cNvSpPr>
            <a:spLocks noChangeShapeType="1"/>
          </p:cNvSpPr>
          <p:nvPr/>
        </p:nvSpPr>
        <p:spPr bwMode="white">
          <a:xfrm>
            <a:off x="1095375" y="1479804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7258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8786">
          <p15:clr>
            <a:srgbClr val="A4A3A4"/>
          </p15:clr>
        </p15:guide>
        <p15:guide id="2" pos="17710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4"/>
          <p:cNvSpPr>
            <a:spLocks noChangeArrowheads="1"/>
          </p:cNvSpPr>
          <p:nvPr userDrawn="1"/>
        </p:nvSpPr>
        <p:spPr bwMode="auto">
          <a:xfrm flipH="1">
            <a:off x="657225" y="0"/>
            <a:ext cx="438150" cy="3886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7258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1095374" y="0"/>
            <a:ext cx="40967025" cy="3886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58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2117725" y="1219260"/>
            <a:ext cx="34175700" cy="2514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4100" y="6019800"/>
            <a:ext cx="297942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5375" y="32114698"/>
            <a:ext cx="946404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59415" y="32114698"/>
            <a:ext cx="2094357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502985" y="32114698"/>
            <a:ext cx="946404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 bwMode="white">
          <a:xfrm>
            <a:off x="1095375" y="0"/>
            <a:ext cx="40967025" cy="5513832"/>
            <a:chOff x="1143000" y="0"/>
            <a:chExt cx="42748200" cy="5513832"/>
          </a:xfrm>
        </p:grpSpPr>
        <p:sp>
          <p:nvSpPr>
            <p:cNvPr id="9" name="Line 112"/>
            <p:cNvSpPr>
              <a:spLocks noChangeShapeType="1"/>
            </p:cNvSpPr>
            <p:nvPr userDrawn="1"/>
          </p:nvSpPr>
          <p:spPr bwMode="white">
            <a:xfrm>
              <a:off x="1143000" y="3899217"/>
              <a:ext cx="427482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7258"/>
            </a:p>
          </p:txBody>
        </p:sp>
        <p:sp>
          <p:nvSpPr>
            <p:cNvPr id="10" name="Line 115"/>
            <p:cNvSpPr>
              <a:spLocks noChangeShapeType="1"/>
            </p:cNvSpPr>
            <p:nvPr userDrawn="1"/>
          </p:nvSpPr>
          <p:spPr bwMode="white">
            <a:xfrm>
              <a:off x="1143000" y="0"/>
              <a:ext cx="0" cy="5513832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7258"/>
            </a:p>
          </p:txBody>
        </p:sp>
        <p:sp>
          <p:nvSpPr>
            <p:cNvPr id="11" name="Line 112"/>
            <p:cNvSpPr>
              <a:spLocks noChangeShapeType="1"/>
            </p:cNvSpPr>
            <p:nvPr userDrawn="1"/>
          </p:nvSpPr>
          <p:spPr bwMode="white">
            <a:xfrm>
              <a:off x="1143000" y="5486400"/>
              <a:ext cx="427482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7258"/>
            </a:p>
          </p:txBody>
        </p:sp>
      </p:grp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8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690">
          <p15:clr>
            <a:srgbClr val="A4A3A4"/>
          </p15:clr>
        </p15:guide>
        <p15:guide id="3" pos="25806">
          <p15:clr>
            <a:srgbClr val="A4A3A4"/>
          </p15:clr>
        </p15:guide>
        <p15:guide id="4" pos="13248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30768" y="648427"/>
            <a:ext cx="33566100" cy="2514540"/>
          </a:xfrm>
        </p:spPr>
        <p:txBody>
          <a:bodyPr>
            <a:noAutofit/>
          </a:bodyPr>
          <a:lstStyle/>
          <a:p>
            <a:pPr algn="ctr"/>
            <a:r>
              <a:rPr lang="en-US" sz="7200" dirty="0"/>
              <a:t>Development of an </a:t>
            </a:r>
            <a:r>
              <a:rPr lang="en-US" sz="7200" dirty="0" smtClean="0"/>
              <a:t>Interactive Career </a:t>
            </a:r>
            <a:r>
              <a:rPr lang="en-US" sz="7200" dirty="0"/>
              <a:t>C</a:t>
            </a:r>
            <a:r>
              <a:rPr lang="en-US" sz="7200" dirty="0" smtClean="0"/>
              <a:t>ounseling </a:t>
            </a:r>
            <a:r>
              <a:rPr lang="en-US" sz="7200" dirty="0"/>
              <a:t>T</a:t>
            </a:r>
            <a:r>
              <a:rPr lang="en-US" sz="7200" dirty="0" smtClean="0"/>
              <a:t>ool </a:t>
            </a:r>
            <a:r>
              <a:rPr lang="en-US" sz="7200" dirty="0"/>
              <a:t>U</a:t>
            </a:r>
            <a:r>
              <a:rPr lang="en-US" sz="7200" dirty="0" smtClean="0"/>
              <a:t>sing </a:t>
            </a:r>
            <a:r>
              <a:rPr lang="en-US" sz="7200" dirty="0"/>
              <a:t>the Self-Directed </a:t>
            </a:r>
            <a:r>
              <a:rPr lang="en-US" sz="7200" dirty="0" smtClean="0"/>
              <a:t>Search (SDS)</a:t>
            </a:r>
            <a:r>
              <a:rPr lang="en-US" sz="7000" dirty="0">
                <a:solidFill>
                  <a:srgbClr val="005596"/>
                </a:solidFill>
              </a:rPr>
              <a:t/>
            </a:r>
            <a:br>
              <a:rPr lang="en-US" sz="7000" dirty="0">
                <a:solidFill>
                  <a:srgbClr val="005596"/>
                </a:solidFill>
              </a:rPr>
            </a:br>
            <a:endParaRPr lang="en-US" sz="7000" dirty="0">
              <a:solidFill>
                <a:srgbClr val="005596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121663" y="2823347"/>
            <a:ext cx="12500852" cy="914400"/>
          </a:xfrm>
          <a:solidFill>
            <a:srgbClr val="005596"/>
          </a:solidFill>
        </p:spPr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4"/>
          </p:nvPr>
        </p:nvSpPr>
        <p:spPr>
          <a:xfrm>
            <a:off x="1117712" y="3785645"/>
            <a:ext cx="12504804" cy="140371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John Holland’s RIASEC theory of workplace personality has featured prominently in the field of career counseling over the past 60 years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/>
              <a:t>This theory posits that most people and occupations resemble a combination of six personality types (Realistic, Investigative, Artistic, Social, Enterprising, Conventional). </a:t>
            </a:r>
            <a:endParaRPr lang="en-US" sz="3200" dirty="0" smtClean="0"/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/>
              <a:t>From his theory, Holland developed the Self-Directed Search (SDS; Holland &amp; Messer, 2013), a self-administered career counseling tool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/>
              <a:t>The SDS provides the user with a Summary Code, i.e., the three personality types to which they are most </a:t>
            </a:r>
            <a:r>
              <a:rPr lang="en-US" sz="3200" dirty="0" smtClean="0"/>
              <a:t>similar.</a:t>
            </a:r>
          </a:p>
          <a:p>
            <a:endParaRPr lang="en-US" sz="3200" dirty="0" smtClean="0"/>
          </a:p>
          <a:p>
            <a:pPr marL="0" indent="0">
              <a:buNone/>
            </a:pPr>
            <a:r>
              <a:rPr lang="en-US" sz="3200" dirty="0"/>
              <a:t>The SDS currently provides the client with a </a:t>
            </a:r>
            <a:r>
              <a:rPr lang="en-US" sz="3200" dirty="0" smtClean="0"/>
              <a:t>printable report </a:t>
            </a:r>
            <a:r>
              <a:rPr lang="en-US" sz="3200" dirty="0"/>
              <a:t>which includes occupations, fields of study, and leisure activities which fit one’s personality type, as well as resources and next steps for career planning. </a:t>
            </a:r>
            <a:endParaRPr lang="en-US" sz="3200" dirty="0" smtClean="0"/>
          </a:p>
          <a:p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This poster describes the development of SDS Interactive, a new, interactive, Web-based version of the SDS Client Report.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Clients will now be able to utilize both the interactive report upon completion of the SDS, as well as print the text report for future reference.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>
              <a:solidFill>
                <a:srgbClr val="67325A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rgbClr val="67325A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14763680" y="2811503"/>
            <a:ext cx="26089352" cy="974141"/>
          </a:xfrm>
          <a:solidFill>
            <a:srgbClr val="005596"/>
          </a:solidFill>
        </p:spPr>
        <p:txBody>
          <a:bodyPr vert="horz" lIns="365760" tIns="45720" rIns="91440" bIns="45720" rtlCol="0" anchor="ctr">
            <a:noAutofit/>
          </a:bodyPr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36"/>
          </p:nvPr>
        </p:nvSpPr>
        <p:spPr>
          <a:xfrm>
            <a:off x="5125968" y="1784762"/>
            <a:ext cx="34175700" cy="1276992"/>
          </a:xfrm>
        </p:spPr>
        <p:txBody>
          <a:bodyPr/>
          <a:lstStyle/>
          <a:p>
            <a:pPr algn="ctr"/>
            <a:r>
              <a:rPr lang="en-US" sz="3500" dirty="0" smtClean="0">
                <a:solidFill>
                  <a:srgbClr val="005596"/>
                </a:solidFill>
              </a:rPr>
              <a:t>Jennifer A. Greene, MSPH, Psychological Assessment Resources, Inc.</a:t>
            </a:r>
            <a:endParaRPr lang="en-US" sz="3500" dirty="0">
              <a:solidFill>
                <a:srgbClr val="005596"/>
              </a:solidFill>
            </a:endParaRPr>
          </a:p>
        </p:txBody>
      </p:sp>
      <p:sp>
        <p:nvSpPr>
          <p:cNvPr id="2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1117712" y="17466418"/>
            <a:ext cx="12504801" cy="914400"/>
          </a:xfrm>
          <a:solidFill>
            <a:srgbClr val="005596"/>
          </a:solidFill>
        </p:spPr>
        <p:txBody>
          <a:bodyPr vert="horz" lIns="365760" tIns="45720" rIns="91440" bIns="45720" rtlCol="0" anchor="ctr">
            <a:noAutofit/>
          </a:bodyPr>
          <a:lstStyle/>
          <a:p>
            <a:pPr algn="ctr"/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14763680" y="3859663"/>
            <a:ext cx="26089352" cy="291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smtClean="0"/>
              <a:t>Development of SDS Interactive</a:t>
            </a:r>
          </a:p>
          <a:p>
            <a:endParaRPr lang="en-US" sz="3200" dirty="0" smtClean="0">
              <a:solidFill>
                <a:srgbClr val="005596"/>
              </a:solidFill>
            </a:endParaRPr>
          </a:p>
          <a:p>
            <a:r>
              <a:rPr lang="en-US" sz="3200" dirty="0"/>
              <a:t>Most of the participants </a:t>
            </a:r>
            <a:r>
              <a:rPr lang="en-US" sz="3200" dirty="0" smtClean="0"/>
              <a:t>(61%) were job </a:t>
            </a:r>
            <a:r>
              <a:rPr lang="en-US" sz="3200" dirty="0"/>
              <a:t>seekers or students directed to </a:t>
            </a:r>
            <a:r>
              <a:rPr lang="en-US" sz="3200" dirty="0" smtClean="0"/>
              <a:t>the SDS by their school, counselor or parent/guardian.</a:t>
            </a:r>
          </a:p>
          <a:p>
            <a:endParaRPr lang="en-US" sz="3200" dirty="0" smtClean="0"/>
          </a:p>
          <a:p>
            <a:r>
              <a:rPr lang="en-US" sz="3200" dirty="0"/>
              <a:t>A majority of </a:t>
            </a:r>
            <a:r>
              <a:rPr lang="en-US" sz="3200" dirty="0" smtClean="0"/>
              <a:t>participants (60%) </a:t>
            </a:r>
            <a:r>
              <a:rPr lang="en-US" sz="3200" dirty="0"/>
              <a:t>found </a:t>
            </a:r>
            <a:r>
              <a:rPr lang="en-US" sz="3200" dirty="0" smtClean="0"/>
              <a:t>the printable report only </a:t>
            </a:r>
            <a:r>
              <a:rPr lang="en-US" sz="3200" dirty="0"/>
              <a:t>somewhat useful.</a:t>
            </a:r>
          </a:p>
          <a:p>
            <a:endParaRPr lang="en-US" sz="3200" dirty="0" smtClean="0"/>
          </a:p>
          <a:p>
            <a:r>
              <a:rPr lang="en-US" sz="3200" dirty="0">
                <a:cs typeface="Segoe UI Light" panose="020B0502040204020203" pitchFamily="34" charset="0"/>
              </a:rPr>
              <a:t>A conceptual new report was shown to </a:t>
            </a:r>
            <a:r>
              <a:rPr lang="en-US" sz="3200" dirty="0" smtClean="0">
                <a:cs typeface="Segoe UI Light" panose="020B0502040204020203" pitchFamily="34" charset="0"/>
              </a:rPr>
              <a:t>the participants including the four tabs: </a:t>
            </a:r>
            <a:r>
              <a:rPr lang="en-US" sz="3200" b="1" dirty="0" smtClean="0">
                <a:cs typeface="Segoe UI Light" panose="020B0502040204020203" pitchFamily="34" charset="0"/>
              </a:rPr>
              <a:t>Occupations, Education, Leisure Activities, Summary &amp; Resources</a:t>
            </a:r>
          </a:p>
          <a:p>
            <a:endParaRPr lang="en-US" sz="3200" b="1" dirty="0">
              <a:cs typeface="Segoe UI Light" panose="020B0502040204020203" pitchFamily="34" charset="0"/>
            </a:endParaRPr>
          </a:p>
          <a:p>
            <a:r>
              <a:rPr lang="en-US" sz="3200" b="1" dirty="0" smtClean="0">
                <a:cs typeface="Segoe UI Light" panose="020B0502040204020203" pitchFamily="34" charset="0"/>
              </a:rPr>
              <a:t>			         </a:t>
            </a:r>
            <a:r>
              <a:rPr lang="en-US" sz="3200" dirty="0">
                <a:cs typeface="Segoe UI Light" panose="020B0502040204020203" pitchFamily="34" charset="0"/>
              </a:rPr>
              <a:t>Each tab has a “Match” that indicates how well the listing matches the </a:t>
            </a:r>
            <a:endParaRPr lang="en-US" sz="3200" dirty="0" smtClean="0">
              <a:cs typeface="Segoe UI Light" panose="020B0502040204020203" pitchFamily="34" charset="0"/>
            </a:endParaRPr>
          </a:p>
          <a:p>
            <a:r>
              <a:rPr lang="en-US" sz="3200" dirty="0">
                <a:cs typeface="Segoe UI Light" panose="020B0502040204020203" pitchFamily="34" charset="0"/>
              </a:rPr>
              <a:t>	</a:t>
            </a:r>
            <a:r>
              <a:rPr lang="en-US" sz="3200" dirty="0" smtClean="0">
                <a:cs typeface="Segoe UI Light" panose="020B0502040204020203" pitchFamily="34" charset="0"/>
              </a:rPr>
              <a:t>		         client’s </a:t>
            </a:r>
            <a:r>
              <a:rPr lang="en-US" sz="3200" dirty="0">
                <a:cs typeface="Segoe UI Light" panose="020B0502040204020203" pitchFamily="34" charset="0"/>
              </a:rPr>
              <a:t>SDS code, for example 2 out of 3 </a:t>
            </a:r>
            <a:r>
              <a:rPr lang="en-US" sz="3200" dirty="0" smtClean="0">
                <a:cs typeface="Segoe UI Light" panose="020B0502040204020203" pitchFamily="34" charset="0"/>
              </a:rPr>
              <a:t>stars.</a:t>
            </a:r>
            <a:endParaRPr lang="en-US" sz="3200" dirty="0">
              <a:cs typeface="Segoe UI Light" panose="020B0502040204020203" pitchFamily="34" charset="0"/>
            </a:endParaRPr>
          </a:p>
          <a:p>
            <a:endParaRPr lang="en-US" sz="3200" b="1" dirty="0" smtClean="0">
              <a:cs typeface="Segoe UI Light" panose="020B0502040204020203" pitchFamily="34" charset="0"/>
            </a:endParaRPr>
          </a:p>
          <a:p>
            <a:r>
              <a:rPr lang="en-US" sz="3200" b="1" dirty="0" smtClean="0">
                <a:cs typeface="Segoe UI Light" panose="020B0502040204020203" pitchFamily="34" charset="0"/>
              </a:rPr>
              <a:t>			          </a:t>
            </a:r>
            <a:r>
              <a:rPr lang="en-US" sz="3200" dirty="0" smtClean="0">
                <a:cs typeface="Segoe UI Light" panose="020B0502040204020203" pitchFamily="34" charset="0"/>
              </a:rPr>
              <a:t>Categories </a:t>
            </a:r>
            <a:r>
              <a:rPr lang="en-US" sz="3200" dirty="0">
                <a:cs typeface="Segoe UI Light" panose="020B0502040204020203" pitchFamily="34" charset="0"/>
              </a:rPr>
              <a:t>like “Education Required” and “Match” can be filtered to only </a:t>
            </a:r>
            <a:r>
              <a:rPr lang="en-US" sz="3200" dirty="0" smtClean="0">
                <a:cs typeface="Segoe UI Light" panose="020B0502040204020203" pitchFamily="34" charset="0"/>
              </a:rPr>
              <a:t>				          how </a:t>
            </a:r>
            <a:r>
              <a:rPr lang="en-US" sz="3200" dirty="0">
                <a:cs typeface="Segoe UI Light" panose="020B0502040204020203" pitchFamily="34" charset="0"/>
              </a:rPr>
              <a:t>the ranges of interest (for example, jobs that require more than a high </a:t>
            </a:r>
            <a:r>
              <a:rPr lang="en-US" sz="3200" dirty="0" smtClean="0">
                <a:cs typeface="Segoe UI Light" panose="020B0502040204020203" pitchFamily="34" charset="0"/>
              </a:rPr>
              <a:t>				          school </a:t>
            </a:r>
            <a:r>
              <a:rPr lang="en-US" sz="3200" dirty="0">
                <a:cs typeface="Segoe UI Light" panose="020B0502040204020203" pitchFamily="34" charset="0"/>
              </a:rPr>
              <a:t>education, jobs that are a 3 out of 3 stars match</a:t>
            </a:r>
            <a:r>
              <a:rPr lang="en-US" sz="3200" dirty="0" smtClean="0">
                <a:cs typeface="Segoe UI Light" panose="020B0502040204020203" pitchFamily="34" charset="0"/>
              </a:rPr>
              <a:t>).</a:t>
            </a:r>
            <a:endParaRPr lang="en-US" sz="3200" dirty="0">
              <a:cs typeface="Segoe UI Light" panose="020B0502040204020203" pitchFamily="34" charset="0"/>
            </a:endParaRPr>
          </a:p>
          <a:p>
            <a:r>
              <a:rPr lang="en-US" sz="3200" b="1" dirty="0">
                <a:cs typeface="Segoe UI Light" panose="020B0502040204020203" pitchFamily="34" charset="0"/>
              </a:rPr>
              <a:t>	</a:t>
            </a:r>
            <a:r>
              <a:rPr lang="en-US" sz="3200" b="1" dirty="0" smtClean="0">
                <a:cs typeface="Segoe UI Light" panose="020B0502040204020203" pitchFamily="34" charset="0"/>
              </a:rPr>
              <a:t>		</a:t>
            </a:r>
          </a:p>
          <a:p>
            <a:r>
              <a:rPr lang="en-US" sz="3200" b="1" dirty="0">
                <a:cs typeface="Segoe UI Light" panose="020B0502040204020203" pitchFamily="34" charset="0"/>
              </a:rPr>
              <a:t>	</a:t>
            </a:r>
            <a:r>
              <a:rPr lang="en-US" sz="3200" b="1" dirty="0" smtClean="0">
                <a:cs typeface="Segoe UI Light" panose="020B0502040204020203" pitchFamily="34" charset="0"/>
              </a:rPr>
              <a:t>		          Occupations Tab</a:t>
            </a:r>
            <a:r>
              <a:rPr lang="en-US" sz="3200" dirty="0">
                <a:cs typeface="Segoe UI Light" panose="020B0502040204020203" pitchFamily="34" charset="0"/>
              </a:rPr>
              <a:t/>
            </a:r>
            <a:br>
              <a:rPr lang="en-US" sz="3200" dirty="0">
                <a:cs typeface="Segoe UI Light" panose="020B0502040204020203" pitchFamily="34" charset="0"/>
              </a:rPr>
            </a:br>
            <a:r>
              <a:rPr lang="en-US" sz="3200" dirty="0" smtClean="0">
                <a:cs typeface="Segoe UI Light" panose="020B0502040204020203" pitchFamily="34" charset="0"/>
              </a:rPr>
              <a:t>			          Lists careers based on the client’s code, </a:t>
            </a:r>
            <a:r>
              <a:rPr lang="en-US" sz="3200" dirty="0">
                <a:cs typeface="Segoe UI Light" panose="020B0502040204020203" pitchFamily="34" charset="0"/>
              </a:rPr>
              <a:t>a comparison between how well </a:t>
            </a:r>
            <a:r>
              <a:rPr lang="en-US" sz="3200" dirty="0" smtClean="0">
                <a:cs typeface="Segoe UI Light" panose="020B0502040204020203" pitchFamily="34" charset="0"/>
              </a:rPr>
              <a:t>				          your client’s dream </a:t>
            </a:r>
            <a:r>
              <a:rPr lang="en-US" sz="3200" dirty="0">
                <a:cs typeface="Segoe UI Light" panose="020B0502040204020203" pitchFamily="34" charset="0"/>
              </a:rPr>
              <a:t>jobs match </a:t>
            </a:r>
            <a:r>
              <a:rPr lang="en-US" sz="3200" dirty="0" smtClean="0">
                <a:cs typeface="Segoe UI Light" panose="020B0502040204020203" pitchFamily="34" charset="0"/>
              </a:rPr>
              <a:t>their SDS code, </a:t>
            </a:r>
            <a:r>
              <a:rPr lang="en-US" sz="3200" dirty="0">
                <a:cs typeface="Segoe UI Light" panose="020B0502040204020203" pitchFamily="34" charset="0"/>
              </a:rPr>
              <a:t>and links to monster.com </a:t>
            </a:r>
            <a:r>
              <a:rPr lang="en-US" sz="3200" dirty="0" smtClean="0">
                <a:cs typeface="Segoe UI Light" panose="020B0502040204020203" pitchFamily="34" charset="0"/>
              </a:rPr>
              <a:t>				          jobs </a:t>
            </a:r>
            <a:r>
              <a:rPr lang="en-US" sz="3200" dirty="0">
                <a:cs typeface="Segoe UI Light" panose="020B0502040204020203" pitchFamily="34" charset="0"/>
              </a:rPr>
              <a:t>in </a:t>
            </a:r>
            <a:r>
              <a:rPr lang="en-US" sz="3200" dirty="0" smtClean="0">
                <a:cs typeface="Segoe UI Light" panose="020B0502040204020203" pitchFamily="34" charset="0"/>
              </a:rPr>
              <a:t>your client’s area</a:t>
            </a:r>
          </a:p>
          <a:p>
            <a:endParaRPr lang="en-US" sz="3200" dirty="0" smtClean="0">
              <a:cs typeface="Segoe UI Light" panose="020B0502040204020203" pitchFamily="34" charset="0"/>
            </a:endParaRPr>
          </a:p>
          <a:p>
            <a:endParaRPr lang="en-US" sz="3200" dirty="0">
              <a:cs typeface="Segoe UI Light" panose="020B0502040204020203" pitchFamily="34" charset="0"/>
            </a:endParaRPr>
          </a:p>
          <a:p>
            <a:endParaRPr lang="en-US" sz="3200" dirty="0" smtClean="0">
              <a:cs typeface="Segoe UI Light" panose="020B0502040204020203" pitchFamily="34" charset="0"/>
            </a:endParaRPr>
          </a:p>
          <a:p>
            <a:endParaRPr lang="en-US" sz="3200" dirty="0">
              <a:cs typeface="Segoe UI Light" panose="020B0502040204020203" pitchFamily="34" charset="0"/>
            </a:endParaRPr>
          </a:p>
          <a:p>
            <a:endParaRPr lang="en-US" sz="3200" dirty="0" smtClean="0">
              <a:cs typeface="Segoe UI Light" panose="020B0502040204020203" pitchFamily="34" charset="0"/>
            </a:endParaRPr>
          </a:p>
          <a:p>
            <a:endParaRPr lang="en-US" sz="3200" dirty="0">
              <a:cs typeface="Segoe UI Light" panose="020B0502040204020203" pitchFamily="34" charset="0"/>
            </a:endParaRPr>
          </a:p>
          <a:p>
            <a:endParaRPr lang="en-US" sz="3200" dirty="0" smtClean="0">
              <a:cs typeface="Segoe UI Light" panose="020B0502040204020203" pitchFamily="34" charset="0"/>
            </a:endParaRPr>
          </a:p>
          <a:p>
            <a:endParaRPr lang="en-US" sz="3200" dirty="0">
              <a:cs typeface="Segoe UI Light" panose="020B0502040204020203" pitchFamily="34" charset="0"/>
            </a:endParaRPr>
          </a:p>
          <a:p>
            <a:endParaRPr lang="en-US" sz="3200" b="1" dirty="0" smtClean="0">
              <a:cs typeface="Segoe UI Light" panose="020B0502040204020203" pitchFamily="34" charset="0"/>
            </a:endParaRPr>
          </a:p>
          <a:p>
            <a:r>
              <a:rPr lang="en-US" sz="3200" b="1" dirty="0">
                <a:cs typeface="Segoe UI Light" panose="020B0502040204020203" pitchFamily="34" charset="0"/>
              </a:rPr>
              <a:t>	</a:t>
            </a:r>
            <a:r>
              <a:rPr lang="en-US" sz="3200" b="1" dirty="0" smtClean="0">
                <a:cs typeface="Segoe UI Light" panose="020B0502040204020203" pitchFamily="34" charset="0"/>
              </a:rPr>
              <a:t>		          </a:t>
            </a:r>
          </a:p>
          <a:p>
            <a:endParaRPr lang="en-US" sz="3200" b="1" dirty="0">
              <a:cs typeface="Segoe UI Light" panose="020B0502040204020203" pitchFamily="34" charset="0"/>
            </a:endParaRPr>
          </a:p>
          <a:p>
            <a:r>
              <a:rPr lang="en-US" sz="3200" b="1" dirty="0" smtClean="0">
                <a:cs typeface="Segoe UI Light" panose="020B0502040204020203" pitchFamily="34" charset="0"/>
              </a:rPr>
              <a:t>Education Tab</a:t>
            </a:r>
          </a:p>
          <a:p>
            <a:r>
              <a:rPr lang="en-US" sz="3200" dirty="0" smtClean="0">
                <a:cs typeface="Segoe UI Light" panose="020B0502040204020203" pitchFamily="34" charset="0"/>
              </a:rPr>
              <a:t>Lists fields of study based on your client’s code, with links to</a:t>
            </a:r>
          </a:p>
          <a:p>
            <a:r>
              <a:rPr lang="en-US" sz="3200" dirty="0" smtClean="0">
                <a:cs typeface="Segoe UI Light" panose="020B0502040204020203" pitchFamily="34" charset="0"/>
              </a:rPr>
              <a:t>information about related occupations from O*NET</a:t>
            </a:r>
            <a:endParaRPr lang="en-US" sz="3200" dirty="0">
              <a:cs typeface="Segoe UI Light" panose="020B0502040204020203" pitchFamily="34" charset="0"/>
            </a:endParaRPr>
          </a:p>
          <a:p>
            <a:endParaRPr lang="en-US" sz="3200" b="1" dirty="0">
              <a:cs typeface="Segoe UI Light" panose="020B0502040204020203" pitchFamily="34" charset="0"/>
            </a:endParaRPr>
          </a:p>
          <a:p>
            <a:r>
              <a:rPr lang="en-US" sz="3200" b="1" dirty="0">
                <a:cs typeface="Segoe UI Light" panose="020B0502040204020203" pitchFamily="34" charset="0"/>
              </a:rPr>
              <a:t>L</a:t>
            </a:r>
            <a:r>
              <a:rPr lang="en-US" sz="3200" b="1" dirty="0" smtClean="0">
                <a:cs typeface="Segoe UI Light" panose="020B0502040204020203" pitchFamily="34" charset="0"/>
              </a:rPr>
              <a:t>eisure Activities Tab</a:t>
            </a:r>
          </a:p>
          <a:p>
            <a:r>
              <a:rPr lang="en-US" sz="3200" dirty="0" smtClean="0">
                <a:cs typeface="Segoe UI Light" panose="020B0502040204020203" pitchFamily="34" charset="0"/>
              </a:rPr>
              <a:t>Lists leisure activities based </a:t>
            </a:r>
            <a:r>
              <a:rPr lang="en-US" sz="3200" dirty="0">
                <a:cs typeface="Segoe UI Light" panose="020B0502040204020203" pitchFamily="34" charset="0"/>
              </a:rPr>
              <a:t>on your client’s </a:t>
            </a:r>
            <a:r>
              <a:rPr lang="en-US" sz="3200" dirty="0" smtClean="0">
                <a:cs typeface="Segoe UI Light" panose="020B0502040204020203" pitchFamily="34" charset="0"/>
              </a:rPr>
              <a:t>code</a:t>
            </a:r>
          </a:p>
          <a:p>
            <a:endParaRPr lang="en-US" sz="3200" b="1" dirty="0">
              <a:cs typeface="Segoe UI Light" panose="020B0502040204020203" pitchFamily="34" charset="0"/>
            </a:endParaRPr>
          </a:p>
          <a:p>
            <a:r>
              <a:rPr lang="en-US" sz="3200" b="1" dirty="0" smtClean="0">
                <a:cs typeface="Segoe UI Light" panose="020B0502040204020203" pitchFamily="34" charset="0"/>
              </a:rPr>
              <a:t>Summary </a:t>
            </a:r>
            <a:r>
              <a:rPr lang="en-US" sz="3200" b="1" dirty="0">
                <a:cs typeface="Segoe UI Light" panose="020B0502040204020203" pitchFamily="34" charset="0"/>
              </a:rPr>
              <a:t>&amp; </a:t>
            </a:r>
            <a:r>
              <a:rPr lang="en-US" sz="3200" b="1" dirty="0" smtClean="0">
                <a:cs typeface="Segoe UI Light" panose="020B0502040204020203" pitchFamily="34" charset="0"/>
              </a:rPr>
              <a:t>Resources Tab</a:t>
            </a:r>
          </a:p>
          <a:p>
            <a:r>
              <a:rPr lang="en-US" sz="3200" dirty="0" smtClean="0">
                <a:cs typeface="Segoe UI Light" panose="020B0502040204020203" pitchFamily="34" charset="0"/>
              </a:rPr>
              <a:t>Provides next steps and resources for career planning</a:t>
            </a:r>
            <a:endParaRPr lang="en-US" sz="3200" b="1" dirty="0" smtClean="0">
              <a:cs typeface="Segoe UI Light" panose="020B0502040204020203" pitchFamily="34" charset="0"/>
            </a:endParaRPr>
          </a:p>
          <a:p>
            <a:endParaRPr lang="en-US" sz="3200" dirty="0" smtClean="0">
              <a:cs typeface="Segoe UI Light" panose="020B0502040204020203" pitchFamily="34" charset="0"/>
            </a:endParaRPr>
          </a:p>
          <a:p>
            <a:r>
              <a:rPr lang="en-US" sz="3200" dirty="0">
                <a:cs typeface="Segoe UI Light" panose="020B0502040204020203" pitchFamily="34" charset="0"/>
              </a:rPr>
              <a:t>When comparing the current report </a:t>
            </a:r>
            <a:r>
              <a:rPr lang="en-US" sz="3200" dirty="0" smtClean="0">
                <a:cs typeface="Segoe UI Light" panose="020B0502040204020203" pitchFamily="34" charset="0"/>
              </a:rPr>
              <a:t>to </a:t>
            </a:r>
            <a:r>
              <a:rPr lang="en-US" sz="3200" dirty="0">
                <a:cs typeface="Segoe UI Light" panose="020B0502040204020203" pitchFamily="34" charset="0"/>
              </a:rPr>
              <a:t>the conceptual new report, a majority report the new report is a significant improvement compared to only 3% who much prefer the current report.</a:t>
            </a:r>
          </a:p>
          <a:p>
            <a:endParaRPr lang="en-US" sz="3200" dirty="0" smtClean="0">
              <a:cs typeface="Segoe UI Light" panose="020B0502040204020203" pitchFamily="34" charset="0"/>
            </a:endParaRPr>
          </a:p>
          <a:p>
            <a:r>
              <a:rPr lang="en-US" sz="3200" dirty="0">
                <a:cs typeface="Segoe UI Light" panose="020B0502040204020203" pitchFamily="34" charset="0"/>
              </a:rPr>
              <a:t>The most useful addition of the new report is salary range, followed by the </a:t>
            </a:r>
            <a:r>
              <a:rPr lang="en-US" sz="3200" dirty="0" smtClean="0">
                <a:cs typeface="Segoe UI Light" panose="020B0502040204020203" pitchFamily="34" charset="0"/>
              </a:rPr>
              <a:t>star match rating </a:t>
            </a:r>
            <a:r>
              <a:rPr lang="en-US" sz="3200" dirty="0">
                <a:cs typeface="Segoe UI Light" panose="020B0502040204020203" pitchFamily="34" charset="0"/>
              </a:rPr>
              <a:t>of how well each job matches the user profile.</a:t>
            </a:r>
          </a:p>
          <a:p>
            <a:endParaRPr lang="en-US" sz="3200" dirty="0" smtClean="0">
              <a:cs typeface="Segoe UI Light" panose="020B0502040204020203" pitchFamily="34" charset="0"/>
            </a:endParaRPr>
          </a:p>
          <a:p>
            <a:r>
              <a:rPr lang="en-US" sz="3200" dirty="0" smtClean="0">
                <a:cs typeface="Segoe UI Light" panose="020B0502040204020203" pitchFamily="34" charset="0"/>
              </a:rPr>
              <a:t>Revisions to the conceptual design were undertaken based on this feedback.</a:t>
            </a:r>
          </a:p>
          <a:p>
            <a:endParaRPr lang="en-US" sz="3200" dirty="0" smtClean="0">
              <a:solidFill>
                <a:srgbClr val="005596"/>
              </a:solidFill>
            </a:endParaRPr>
          </a:p>
          <a:p>
            <a:r>
              <a:rPr lang="en-US" sz="3200" b="1" u="sng" dirty="0" smtClean="0"/>
              <a:t>Feedback on SDS Interactive</a:t>
            </a:r>
          </a:p>
          <a:p>
            <a:r>
              <a:rPr lang="en-US" sz="3200" dirty="0" smtClean="0"/>
              <a:t>Many (59%) were satisfied or extremely satisfied with the SDS Interactive experience</a:t>
            </a:r>
          </a:p>
          <a:p>
            <a:endParaRPr lang="en-US" sz="3200" dirty="0"/>
          </a:p>
          <a:p>
            <a:r>
              <a:rPr lang="en-US" sz="3200" dirty="0" smtClean="0"/>
              <a:t>When comparing SDS Interactive to the text report, 18% preferred “the interactive version as its more useful,” 64% felt both versions were equally helpful and 18% preferred the “text report as it is more useful.”</a:t>
            </a:r>
          </a:p>
          <a:p>
            <a:endParaRPr lang="en-US" sz="3200" dirty="0"/>
          </a:p>
          <a:p>
            <a:r>
              <a:rPr lang="en-US" sz="3200" dirty="0"/>
              <a:t>Most participants (75%) would recommend it to a friend or colleague. </a:t>
            </a:r>
          </a:p>
          <a:p>
            <a:endParaRPr lang="en-US" sz="3200" dirty="0" smtClean="0">
              <a:solidFill>
                <a:srgbClr val="005596"/>
              </a:solidFill>
            </a:endParaRPr>
          </a:p>
          <a:p>
            <a:endParaRPr lang="en-US" sz="3200" dirty="0">
              <a:solidFill>
                <a:srgbClr val="005596"/>
              </a:solidFill>
            </a:endParaRPr>
          </a:p>
        </p:txBody>
      </p:sp>
      <p:sp>
        <p:nvSpPr>
          <p:cNvPr id="28" name="Text Placeholder 20"/>
          <p:cNvSpPr>
            <a:spLocks noGrp="1"/>
          </p:cNvSpPr>
          <p:nvPr>
            <p:ph type="body" sz="quarter" idx="34"/>
          </p:nvPr>
        </p:nvSpPr>
        <p:spPr>
          <a:xfrm>
            <a:off x="1117711" y="28877342"/>
            <a:ext cx="12504801" cy="914400"/>
          </a:xfrm>
          <a:solidFill>
            <a:srgbClr val="005596"/>
          </a:solidFill>
        </p:spPr>
        <p:txBody>
          <a:bodyPr vert="horz" lIns="365760" tIns="45720" rIns="91440" bIns="45720" rtlCol="0" anchor="ctr">
            <a:noAutofit/>
          </a:bodyPr>
          <a:lstStyle/>
          <a:p>
            <a:pPr algn="ctr"/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1136501" y="29861356"/>
            <a:ext cx="1250480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smtClean="0"/>
              <a:t>SDS Interactive is a new way to engage your clients in the career counseling process by providing them with an interactive, visually appealing, online experience.</a:t>
            </a:r>
          </a:p>
          <a:p>
            <a:endParaRPr lang="en-US" sz="3000" dirty="0"/>
          </a:p>
          <a:p>
            <a:r>
              <a:rPr lang="en-US" sz="3000" dirty="0" smtClean="0"/>
              <a:t>The text report is </a:t>
            </a:r>
            <a:r>
              <a:rPr lang="en-US" sz="3000" dirty="0"/>
              <a:t>also available to </a:t>
            </a:r>
            <a:r>
              <a:rPr lang="en-US" sz="3000" dirty="0" smtClean="0"/>
              <a:t>keep for </a:t>
            </a:r>
            <a:r>
              <a:rPr lang="en-US" sz="3000" dirty="0"/>
              <a:t>future </a:t>
            </a:r>
            <a:r>
              <a:rPr lang="en-US" sz="3000" dirty="0" smtClean="0"/>
              <a:t>reference. Clients can use the version(s) that best meet their needs</a:t>
            </a:r>
            <a:endParaRPr lang="en-US" sz="3000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712" y="549284"/>
            <a:ext cx="3681153" cy="1664472"/>
          </a:xfrm>
          <a:prstGeom prst="rect">
            <a:avLst/>
          </a:prstGeom>
        </p:spPr>
      </p:pic>
      <p:sp>
        <p:nvSpPr>
          <p:cNvPr id="30" name="Content Placeholder 10"/>
          <p:cNvSpPr>
            <a:spLocks noGrp="1"/>
          </p:cNvSpPr>
          <p:nvPr>
            <p:ph sz="quarter" idx="24"/>
          </p:nvPr>
        </p:nvSpPr>
        <p:spPr>
          <a:xfrm>
            <a:off x="1117712" y="18407376"/>
            <a:ext cx="12504804" cy="10469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SDS Interactive was developed based on feedback from a survey of current SDS users (</a:t>
            </a:r>
            <a:r>
              <a:rPr lang="en-US" sz="3200" i="1" dirty="0"/>
              <a:t>N</a:t>
            </a:r>
            <a:r>
              <a:rPr lang="en-US" sz="3200" dirty="0"/>
              <a:t> = 124</a:t>
            </a:r>
            <a:r>
              <a:rPr lang="en-US" sz="3200" dirty="0" smtClean="0"/>
              <a:t>).</a:t>
            </a:r>
          </a:p>
          <a:p>
            <a:endParaRPr lang="en-US" sz="3200" dirty="0" smtClean="0"/>
          </a:p>
          <a:p>
            <a:pPr marL="0" indent="0">
              <a:buNone/>
            </a:pPr>
            <a:r>
              <a:rPr lang="en-US" sz="3200" dirty="0"/>
              <a:t>Participants </a:t>
            </a:r>
            <a:r>
              <a:rPr lang="en-US" sz="3200" dirty="0" smtClean="0"/>
              <a:t>reviewed the current report and were asked:</a:t>
            </a:r>
          </a:p>
          <a:p>
            <a:pPr lvl="1"/>
            <a:r>
              <a:rPr lang="en-US" dirty="0"/>
              <a:t>How useful was the Self Directed Search (SDS) report content? </a:t>
            </a:r>
            <a:endParaRPr lang="en-US" dirty="0" smtClean="0"/>
          </a:p>
          <a:p>
            <a:pPr lvl="1"/>
            <a:r>
              <a:rPr lang="en-US" dirty="0"/>
              <a:t>Which section of the report was the most useful</a:t>
            </a:r>
            <a:r>
              <a:rPr lang="en-US" dirty="0" smtClean="0"/>
              <a:t>?</a:t>
            </a:r>
          </a:p>
          <a:p>
            <a:pPr lvl="1"/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Next, participants were presented with </a:t>
            </a:r>
            <a:r>
              <a:rPr lang="en-US" sz="3200" dirty="0"/>
              <a:t>a conceptual image of a new type of </a:t>
            </a:r>
            <a:r>
              <a:rPr lang="en-US" sz="3200" dirty="0" smtClean="0"/>
              <a:t>report and were asked:</a:t>
            </a:r>
          </a:p>
          <a:p>
            <a:pPr lvl="1"/>
            <a:r>
              <a:rPr lang="en-US" dirty="0"/>
              <a:t>How much of an improvement is this conceptual report versus the current SDS report you received? </a:t>
            </a:r>
            <a:endParaRPr lang="en-US" dirty="0" smtClean="0"/>
          </a:p>
          <a:p>
            <a:pPr lvl="1"/>
            <a:r>
              <a:rPr lang="en-US" dirty="0"/>
              <a:t>What feature of the conceptual report is most helpful? </a:t>
            </a:r>
            <a:endParaRPr lang="en-US" dirty="0" smtClean="0"/>
          </a:p>
          <a:p>
            <a:pPr lvl="1"/>
            <a:r>
              <a:rPr lang="en-US" dirty="0"/>
              <a:t>How interested would you be in purchasing the SDS with the new conceptual report? </a:t>
            </a:r>
          </a:p>
          <a:p>
            <a:pPr lvl="2"/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200" dirty="0" smtClean="0"/>
              <a:t>SDS Interactive went live in May 2015. Following its release, it was evaluated </a:t>
            </a:r>
            <a:r>
              <a:rPr lang="en-US" sz="3200" dirty="0"/>
              <a:t>with another survey of current SDS users </a:t>
            </a:r>
            <a:r>
              <a:rPr lang="en-US" sz="3200" dirty="0" smtClean="0"/>
              <a:t>(</a:t>
            </a:r>
            <a:r>
              <a:rPr lang="en-US" sz="3200" i="1" dirty="0" smtClean="0"/>
              <a:t>N </a:t>
            </a:r>
            <a:r>
              <a:rPr lang="en-US" sz="3200" dirty="0" smtClean="0"/>
              <a:t>= 22) in </a:t>
            </a:r>
            <a:r>
              <a:rPr lang="en-US" sz="3200" dirty="0"/>
              <a:t>terms of how useful they found it and how satisfied they were with the </a:t>
            </a:r>
            <a:r>
              <a:rPr lang="en-US" sz="3200" dirty="0" smtClean="0"/>
              <a:t>experience</a:t>
            </a:r>
            <a:r>
              <a:rPr lang="en-US" sz="3200" dirty="0"/>
              <a:t>.</a:t>
            </a:r>
            <a:endParaRPr lang="en-US" sz="3200" dirty="0">
              <a:solidFill>
                <a:srgbClr val="67325A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rgbClr val="67325A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63677" y="8199481"/>
            <a:ext cx="11783420" cy="1045395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32077" y="14181885"/>
            <a:ext cx="9335975" cy="384886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547097" y="18727450"/>
            <a:ext cx="14956365" cy="2743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ical Poster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75000"/>
          </a:schemeClr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0CDA158F-BD11-4947-AD81-47123E717BAC}" vid="{D7EF840D-21B4-42C8-9035-CFD5E088B4D5}"/>
    </a:ext>
  </a:extLst>
</a:theme>
</file>

<file path=ppt/theme/theme2.xml><?xml version="1.0" encoding="utf-8"?>
<a:theme xmlns:a="http://schemas.openxmlformats.org/drawingml/2006/main" name="Office Theme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451A831-6165-46D3-80FA-B53FDB37F9E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490</Words>
  <Application>Microsoft Office PowerPoint</Application>
  <PresentationFormat>Custom</PresentationFormat>
  <Paragraphs>88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Segoe UI Light</vt:lpstr>
      <vt:lpstr>Medical Poster</vt:lpstr>
      <vt:lpstr>Development of an Interactive Career Counseling Tool Using the Self-Directed Search (SDS)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2015-01-22T15:04:31Z</dcterms:created>
  <dcterms:modified xsi:type="dcterms:W3CDTF">2016-02-11T19:10:08Z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TC040010579991</vt:lpwstr>
  </property>
</Properties>
</file>