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81" r:id="rId17"/>
    <p:sldId id="276" r:id="rId18"/>
    <p:sldId id="271" r:id="rId19"/>
    <p:sldId id="288" r:id="rId20"/>
    <p:sldId id="274" r:id="rId21"/>
    <p:sldId id="275" r:id="rId22"/>
    <p:sldId id="282" r:id="rId23"/>
    <p:sldId id="283" r:id="rId24"/>
    <p:sldId id="284" r:id="rId25"/>
    <p:sldId id="285" r:id="rId26"/>
    <p:sldId id="286" r:id="rId27"/>
    <p:sldId id="287" r:id="rId28"/>
    <p:sldId id="272" r:id="rId29"/>
    <p:sldId id="273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72953" autoAdjust="0"/>
  </p:normalViewPr>
  <p:slideViewPr>
    <p:cSldViewPr>
      <p:cViewPr varScale="1">
        <p:scale>
          <a:sx n="41" d="100"/>
          <a:sy n="41" d="100"/>
        </p:scale>
        <p:origin x="146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E8DF7-4E23-41CB-8847-E614455367F6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3744A-FAC9-4C31-BA31-10DBD1754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46CA3-B51D-4C03-A549-9072C79CAD39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8D28D-CB6C-4119-92B5-0578F5497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4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69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higher the score, the closer to normal.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Expanded Version demonstrated sensitivity was improved over the standard version for mild dementia problems (&gt;22)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7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Expanded</a:t>
            </a:r>
            <a:r>
              <a:rPr lang="en-US" baseline="0" dirty="0" smtClean="0"/>
              <a:t> was also better than standard for mild </a:t>
            </a:r>
            <a:r>
              <a:rPr lang="en-US" baseline="0" dirty="0" err="1" smtClean="0"/>
              <a:t>subcortical</a:t>
            </a:r>
            <a:r>
              <a:rPr lang="en-US" baseline="0" dirty="0" smtClean="0"/>
              <a:t> (&gt;22)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5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6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8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instructions are on the form.  There</a:t>
            </a:r>
            <a:r>
              <a:rPr lang="en-US" baseline="0" dirty="0" smtClean="0"/>
              <a:t> is not a form with just EV so can’t add it on to the SV.  Must order the EV forms which include it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7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0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6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</a:t>
            </a:r>
            <a:r>
              <a:rPr lang="en-US" baseline="0" dirty="0" smtClean="0"/>
              <a:t> scores are provided, it is the raw scores that are usually interpreted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36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22/23 is cutoff for</a:t>
            </a:r>
            <a:r>
              <a:rPr lang="en-US" baseline="0" dirty="0" smtClean="0"/>
              <a:t> Standard Version.  If below this raw score, likely cognitive impairment.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6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44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</a:t>
            </a:r>
            <a:r>
              <a:rPr lang="en-US" baseline="0" dirty="0" smtClean="0"/>
              <a:t> cutoff score will make the least sacrifices on both sensitivity and specificity.  The 23/24 and 22/23 scores have almost identical SENS and SPEC scores and add to the validity of using this range as a cutoff score </a:t>
            </a:r>
            <a:r>
              <a:rPr lang="en-US" baseline="0" smtClean="0"/>
              <a:t>for dementia.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19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get low education samples since so many get</a:t>
            </a:r>
            <a:r>
              <a:rPr lang="en-US" baseline="0" dirty="0" smtClean="0"/>
              <a:t> post HS training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Geographic region is not as important in </a:t>
            </a:r>
            <a:r>
              <a:rPr lang="en-US" baseline="0" dirty="0" err="1" smtClean="0"/>
              <a:t>neuro</a:t>
            </a:r>
            <a:r>
              <a:rPr lang="en-US" baseline="0" dirty="0" smtClean="0"/>
              <a:t>, especially for adults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9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reality, EV is really a better</a:t>
            </a:r>
            <a:r>
              <a:rPr lang="en-US" baseline="0" dirty="0" smtClean="0"/>
              <a:t> predictor for both age and education.  High age spread shows it </a:t>
            </a:r>
            <a:r>
              <a:rPr lang="en-US" baseline="0" smtClean="0"/>
              <a:t>but education does not.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12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these</a:t>
            </a:r>
            <a:r>
              <a:rPr lang="en-US" baseline="0" dirty="0" smtClean="0"/>
              <a:t> only moderate?  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normals</a:t>
            </a:r>
            <a:r>
              <a:rPr lang="en-US" baseline="0" dirty="0" smtClean="0"/>
              <a:t> all have high scores so there is little variability</a:t>
            </a:r>
          </a:p>
          <a:p>
            <a:r>
              <a:rPr lang="en-US" baseline="0" dirty="0" smtClean="0"/>
              <a:t>The test does not measure one trait per se.  It is a variety of tasks with memory having the highest correlation with dementia.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4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scores from BV to SV to EV because there are progressively</a:t>
            </a:r>
            <a:r>
              <a:rPr lang="en-US" baseline="0" dirty="0" smtClean="0"/>
              <a:t> more items.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2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243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an appendix in the manual</a:t>
            </a:r>
            <a:r>
              <a:rPr lang="en-US" baseline="0" dirty="0" smtClean="0"/>
              <a:t> with all the article references to validate a 22/23 and 23/34 cutoff score.</a:t>
            </a:r>
          </a:p>
          <a:p>
            <a:r>
              <a:rPr lang="en-US" baseline="0" dirty="0" smtClean="0"/>
              <a:t>Also an appendix that documents studies looking at effect size by disorder.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Table:  ADL</a:t>
            </a:r>
            <a:r>
              <a:rPr lang="en-US" baseline="0" dirty="0" smtClean="0"/>
              <a:t> is a 7 question daily living skills questionnaire.  Low scores are more impaired.</a:t>
            </a:r>
          </a:p>
          <a:p>
            <a:r>
              <a:rPr lang="en-US" baseline="0" dirty="0" smtClean="0"/>
              <a:t>All versions significantly differentiated severe (0-4) from mild (5-7).  SV differentiated best.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774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Very</a:t>
            </a:r>
            <a:r>
              <a:rPr lang="en-US" baseline="0" dirty="0" smtClean="0"/>
              <a:t> useful for large clinics and large clinical/drug trials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98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Wanted</a:t>
            </a:r>
            <a:r>
              <a:rPr lang="en-US" baseline="0" dirty="0" smtClean="0"/>
              <a:t> to make translation to other languages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49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2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08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= Alzheimer’s</a:t>
            </a:r>
            <a:r>
              <a:rPr lang="en-US" baseline="0" dirty="0" smtClean="0"/>
              <a:t> (</a:t>
            </a:r>
            <a:r>
              <a:rPr lang="en-US" dirty="0" smtClean="0"/>
              <a:t>Dementia)</a:t>
            </a:r>
          </a:p>
          <a:p>
            <a:r>
              <a:rPr lang="en-US" dirty="0" err="1" smtClean="0"/>
              <a:t>Subcortical</a:t>
            </a:r>
            <a:r>
              <a:rPr lang="en-US" dirty="0" smtClean="0"/>
              <a:t> dementia = milder form of dementia.  Less impaired than AD populations.</a:t>
            </a:r>
          </a:p>
          <a:p>
            <a:endParaRPr lang="en-US" dirty="0" smtClean="0"/>
          </a:p>
          <a:p>
            <a:r>
              <a:rPr lang="en-US" dirty="0" smtClean="0"/>
              <a:t>Of</a:t>
            </a:r>
            <a:r>
              <a:rPr lang="en-US" baseline="0" dirty="0" smtClean="0"/>
              <a:t> all the options for a Brief Version, Option C, which is the first three subtests differentiates both severe and mild populations from healthy controls more effectively.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93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</a:t>
            </a:r>
            <a:r>
              <a:rPr lang="en-US" baseline="0" dirty="0" smtClean="0"/>
              <a:t> behind the decision:  </a:t>
            </a:r>
          </a:p>
          <a:p>
            <a:r>
              <a:rPr lang="en-US" baseline="0" dirty="0" smtClean="0"/>
              <a:t>Wanted an additional memory task due their importance in this area.  </a:t>
            </a:r>
          </a:p>
          <a:p>
            <a:r>
              <a:rPr lang="en-US" baseline="0" dirty="0" smtClean="0"/>
              <a:t>Added subtests that statistically differentiate mild dementia from </a:t>
            </a:r>
            <a:r>
              <a:rPr lang="en-US" baseline="0" dirty="0" err="1" smtClean="0"/>
              <a:t>normals</a:t>
            </a:r>
            <a:endParaRPr lang="en-US" baseline="0" dirty="0" smtClean="0"/>
          </a:p>
          <a:p>
            <a:r>
              <a:rPr lang="en-US" baseline="0" dirty="0" smtClean="0"/>
              <a:t>Wanted to make it more difficult to fake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D28D-CB6C-4119-92B5-0578F54975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0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AA03-6148-4AB4-80E0-77205A149B8D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D63C-A9F3-4983-88C9-651C573D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b="1" dirty="0" smtClean="0"/>
              <a:t>Mini-Mental State Examination -  2</a:t>
            </a:r>
            <a:r>
              <a:rPr lang="en-US" b="1" baseline="30000" dirty="0" smtClean="0"/>
              <a:t>nd</a:t>
            </a:r>
            <a:r>
              <a:rPr lang="en-US" b="1" dirty="0" smtClean="0"/>
              <a:t> Edition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428" y="990600"/>
            <a:ext cx="4075144" cy="127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MMSE-2: Expanded Version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Improves the clinical utility of the MMSE by: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Extending the test’s ceiling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Increasing the range of raw scores (0-90)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Increasing the sensitivity for individuals with less severe cognitive impairment (</a:t>
            </a:r>
            <a:r>
              <a:rPr lang="en-US" dirty="0" err="1" smtClean="0"/>
              <a:t>subcortical</a:t>
            </a:r>
            <a:r>
              <a:rPr lang="en-US" dirty="0" smtClean="0"/>
              <a:t> dementia, MCI)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"/>
            <a:ext cx="7543800" cy="624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7382"/>
            <a:ext cx="7543800" cy="624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 #4: Develop Equivalent </a:t>
            </a:r>
            <a:br>
              <a:rPr lang="en-US" b="1" dirty="0" smtClean="0"/>
            </a:br>
            <a:r>
              <a:rPr lang="en-US" b="1" dirty="0" smtClean="0"/>
              <a:t>Alternate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Two forms (Blue and Red) were developed for each of the 3 versions of the MMSE-2</a:t>
            </a:r>
          </a:p>
          <a:p>
            <a:endParaRPr lang="en-US" dirty="0"/>
          </a:p>
          <a:p>
            <a:r>
              <a:rPr lang="en-US" dirty="0" smtClean="0"/>
              <a:t>Based on the results of the equating study, the accuracy of the equating process was confirmed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Equating: MMSE &amp; MMSE-2:SV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142" y="1447800"/>
            <a:ext cx="7969458" cy="491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Administration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18 years and older</a:t>
            </a:r>
          </a:p>
          <a:p>
            <a:endParaRPr lang="en-US" dirty="0" smtClean="0"/>
          </a:p>
          <a:p>
            <a:r>
              <a:rPr lang="en-US" dirty="0" smtClean="0"/>
              <a:t>Relatively easy to administer, typically one training session is sufficient</a:t>
            </a:r>
          </a:p>
          <a:p>
            <a:endParaRPr lang="en-US" dirty="0" smtClean="0"/>
          </a:p>
          <a:p>
            <a:r>
              <a:rPr lang="en-US" dirty="0" smtClean="0"/>
              <a:t>Test Materials:</a:t>
            </a:r>
          </a:p>
          <a:p>
            <a:pPr lvl="1"/>
            <a:r>
              <a:rPr lang="en-US" dirty="0" smtClean="0"/>
              <a:t>User’s Manual</a:t>
            </a:r>
          </a:p>
          <a:p>
            <a:pPr lvl="1"/>
            <a:r>
              <a:rPr lang="en-US" dirty="0" smtClean="0"/>
              <a:t>Pocket Norms Guide</a:t>
            </a:r>
          </a:p>
          <a:p>
            <a:pPr lvl="1"/>
            <a:r>
              <a:rPr lang="en-US" dirty="0" smtClean="0"/>
              <a:t>Scoring Templates for Processing Speed</a:t>
            </a:r>
          </a:p>
          <a:p>
            <a:pPr lvl="1"/>
            <a:r>
              <a:rPr lang="en-US" dirty="0" smtClean="0"/>
              <a:t>Administration Forms :</a:t>
            </a:r>
          </a:p>
          <a:p>
            <a:pPr lvl="2"/>
            <a:r>
              <a:rPr lang="en-US" dirty="0" smtClean="0"/>
              <a:t>MMSE-2:BV Blue and Red Form</a:t>
            </a:r>
          </a:p>
          <a:p>
            <a:pPr lvl="2"/>
            <a:r>
              <a:rPr lang="en-US" dirty="0" smtClean="0"/>
              <a:t>MMSE-2:SV Blue and Red Form</a:t>
            </a:r>
          </a:p>
          <a:p>
            <a:pPr lvl="2"/>
            <a:r>
              <a:rPr lang="en-US" dirty="0" smtClean="0"/>
              <a:t>MMSE-2:EV Blue and Red Form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Overview of Administration Forms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8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752600"/>
                <a:gridCol w="1524000"/>
                <a:gridCol w="1524000"/>
                <a:gridCol w="1447800"/>
              </a:tblGrid>
              <a:tr h="403087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Task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MMSE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MMSE-2:BV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MMSE-2:SV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MMSE-2:EV</a:t>
                      </a:r>
                    </a:p>
                  </a:txBody>
                  <a:tcPr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Registration &amp; Recall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Orientation to Time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Orientation to Place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9695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Attention &amp;</a:t>
                      </a:r>
                      <a:r>
                        <a:rPr lang="en-US" sz="1500" b="1" baseline="0" dirty="0" smtClean="0"/>
                        <a:t> Calculation (Serial 7s)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Naming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Repetition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Comprehension</a:t>
                      </a:r>
                      <a:endParaRPr 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Drawing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Story Memory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Processing Speed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Determining Which Version is Appropriate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MMSE-2:BV</a:t>
            </a:r>
          </a:p>
          <a:p>
            <a:pPr lvl="1"/>
            <a:r>
              <a:rPr lang="en-US" dirty="0" smtClean="0"/>
              <a:t>Adequate for screening large populations; screening individuals in practice who have </a:t>
            </a:r>
            <a:r>
              <a:rPr lang="en-US" u="sng" dirty="0" smtClean="0"/>
              <a:t>not</a:t>
            </a:r>
            <a:r>
              <a:rPr lang="en-US" dirty="0" smtClean="0"/>
              <a:t> been referred because of cognitive complaints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MMSE-2:SV</a:t>
            </a:r>
          </a:p>
          <a:p>
            <a:pPr lvl="1"/>
            <a:r>
              <a:rPr lang="en-US" dirty="0" smtClean="0"/>
              <a:t>Used first if referred because of complaint of cognitive decline or if patient indicates memory is not as good as it use to be; depending on results may want to supplement with MMSE-2:EV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MMSE-2:EV</a:t>
            </a:r>
          </a:p>
          <a:p>
            <a:pPr lvl="1"/>
            <a:r>
              <a:rPr lang="en-US" dirty="0" smtClean="0"/>
              <a:t>Same as above + well educated (ceiling effect); suspected </a:t>
            </a:r>
            <a:r>
              <a:rPr lang="en-US" dirty="0" err="1" smtClean="0"/>
              <a:t>subcortical</a:t>
            </a:r>
            <a:r>
              <a:rPr lang="en-US" dirty="0" smtClean="0"/>
              <a:t> dementia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Mean raw total scores are presented by age and education level </a:t>
            </a:r>
          </a:p>
          <a:p>
            <a:endParaRPr lang="en-US" dirty="0" smtClean="0"/>
          </a:p>
          <a:p>
            <a:r>
              <a:rPr lang="en-US" i="1" dirty="0" smtClean="0"/>
              <a:t>T</a:t>
            </a:r>
            <a:r>
              <a:rPr lang="en-US" dirty="0" smtClean="0"/>
              <a:t> scores are also presented by age and education level</a:t>
            </a:r>
          </a:p>
          <a:p>
            <a:endParaRPr lang="en-US" dirty="0"/>
          </a:p>
          <a:p>
            <a:r>
              <a:rPr lang="en-US" dirty="0" smtClean="0"/>
              <a:t>Pocket Guide</a:t>
            </a:r>
          </a:p>
          <a:p>
            <a:endParaRPr lang="en-US" dirty="0"/>
          </a:p>
          <a:p>
            <a:r>
              <a:rPr lang="en-US" dirty="0" smtClean="0"/>
              <a:t>Reliable Change Scores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Reliable Change Scores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610600" cy="52117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Reliable change </a:t>
            </a:r>
            <a:r>
              <a:rPr lang="en-US" sz="2200" dirty="0"/>
              <a:t>refers to the extent to which </a:t>
            </a:r>
            <a:r>
              <a:rPr lang="en-US" sz="2200" dirty="0" smtClean="0"/>
              <a:t>the change </a:t>
            </a:r>
            <a:r>
              <a:rPr lang="en-US" sz="2200" dirty="0"/>
              <a:t>in test performance shown by an </a:t>
            </a:r>
            <a:r>
              <a:rPr lang="en-US" sz="2200" dirty="0" smtClean="0"/>
              <a:t>individual falls </a:t>
            </a:r>
            <a:r>
              <a:rPr lang="en-US" sz="2200" dirty="0"/>
              <a:t>beyond the range that can be attributed to </a:t>
            </a:r>
            <a:r>
              <a:rPr lang="en-US" sz="2200" dirty="0" smtClean="0"/>
              <a:t>practice effects </a:t>
            </a:r>
            <a:r>
              <a:rPr lang="en-US" sz="2200" dirty="0"/>
              <a:t>or to measurement </a:t>
            </a:r>
            <a:r>
              <a:rPr lang="en-US" sz="2200" dirty="0" smtClean="0"/>
              <a:t>variability that </a:t>
            </a:r>
            <a:r>
              <a:rPr lang="en-US" sz="2200" dirty="0"/>
              <a:t>is inherent to the instrument </a:t>
            </a:r>
            <a:r>
              <a:rPr lang="en-US" sz="2200" dirty="0" smtClean="0"/>
              <a:t>itself</a:t>
            </a:r>
          </a:p>
          <a:p>
            <a:endParaRPr lang="en-US" sz="2200" dirty="0" smtClean="0"/>
          </a:p>
          <a:p>
            <a:r>
              <a:rPr lang="en-US" sz="2200" dirty="0" smtClean="0"/>
              <a:t>The approach </a:t>
            </a:r>
            <a:r>
              <a:rPr lang="en-US" sz="2200" dirty="0"/>
              <a:t>used here is a method developed </a:t>
            </a:r>
            <a:r>
              <a:rPr lang="en-US" sz="2200" dirty="0" smtClean="0"/>
              <a:t>by Iverson </a:t>
            </a:r>
            <a:r>
              <a:rPr lang="en-US" sz="2200" dirty="0"/>
              <a:t>(2001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4181474" cy="278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MMSE is one of the most widely used brief screening instruments for cognitive impairment</a:t>
            </a:r>
          </a:p>
          <a:p>
            <a:endParaRPr lang="en-US" dirty="0" smtClean="0"/>
          </a:p>
          <a:p>
            <a:r>
              <a:rPr lang="en-US" dirty="0" smtClean="0"/>
              <a:t>Has been used in a variety of settings, including screening individual patients, tracking progress over time, screening for large populations, and clinical trials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cut score of 22/23 is typically used with the original MMSE</a:t>
            </a:r>
          </a:p>
          <a:p>
            <a:endParaRPr lang="en-US" dirty="0" smtClean="0"/>
          </a:p>
          <a:p>
            <a:r>
              <a:rPr lang="en-US" dirty="0" smtClean="0"/>
              <a:t>Because the MMSE-2:SV is equivalent to the MMSE, the same cut score is suggested</a:t>
            </a:r>
          </a:p>
          <a:p>
            <a:endParaRPr lang="en-US" dirty="0" smtClean="0"/>
          </a:p>
          <a:p>
            <a:r>
              <a:rPr lang="en-US" dirty="0" smtClean="0"/>
              <a:t>The authors have not provided specific recommendations for the new forms, however ranges of raw score cut scores are provided for the dementia, AD, and </a:t>
            </a:r>
            <a:r>
              <a:rPr lang="en-US" dirty="0" err="1" smtClean="0"/>
              <a:t>subcortical</a:t>
            </a:r>
            <a:r>
              <a:rPr lang="en-US" dirty="0" smtClean="0"/>
              <a:t> samples by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Cutoff Table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1326" y="1614488"/>
            <a:ext cx="3854274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Task Development – 5 additional tasks were tested</a:t>
            </a:r>
          </a:p>
          <a:p>
            <a:endParaRPr lang="en-US" dirty="0" smtClean="0"/>
          </a:p>
          <a:p>
            <a:r>
              <a:rPr lang="en-US" dirty="0" smtClean="0"/>
              <a:t>Bias Panel – assessed potential bias and offensiveness to protected groups</a:t>
            </a:r>
          </a:p>
          <a:p>
            <a:endParaRPr lang="en-US" dirty="0" smtClean="0"/>
          </a:p>
          <a:p>
            <a:r>
              <a:rPr lang="en-US" dirty="0" smtClean="0"/>
              <a:t>Expert Review:</a:t>
            </a:r>
          </a:p>
          <a:p>
            <a:pPr lvl="1"/>
            <a:r>
              <a:rPr lang="en-US" dirty="0" smtClean="0"/>
              <a:t>2 neuropsychologist, 1 geriatric psychologist, 1 geriatric psychiatrist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Aided in selection of tasks, provided feedback on content, and assisted with refining items and instructions for the pilot and standardization versions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Pilot 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105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Standardization Sample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z="2500" i="1" dirty="0"/>
              <a:t>n</a:t>
            </a:r>
            <a:r>
              <a:rPr lang="en-US" sz="2500" dirty="0" smtClean="0"/>
              <a:t> = 1,531 healthy controls</a:t>
            </a:r>
            <a:endParaRPr lang="en-US" sz="25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369868"/>
            <a:ext cx="3581400" cy="4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Cognitively Impaired Samples</a:t>
            </a:r>
            <a:endParaRPr lang="en-US" b="1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143" y="1495424"/>
            <a:ext cx="3852745" cy="498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Age and Education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9504" y="1981200"/>
            <a:ext cx="46125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the Norms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Because of the importance of age and education on MMSE-2 scores norms were developed for several different age and education ranges</a:t>
            </a:r>
          </a:p>
          <a:p>
            <a:endParaRPr lang="en-US" dirty="0" smtClean="0"/>
          </a:p>
          <a:p>
            <a:r>
              <a:rPr lang="en-US" dirty="0" smtClean="0"/>
              <a:t>Two resources for age and education adjustments are provided: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Means and standard deviations of total raw scores by age and education groups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Age- and education-adjusted </a:t>
            </a:r>
            <a:r>
              <a:rPr lang="en-US" i="1" dirty="0" smtClean="0"/>
              <a:t>T</a:t>
            </a:r>
            <a:r>
              <a:rPr lang="en-US" dirty="0" smtClean="0"/>
              <a:t> scores (continuous </a:t>
            </a:r>
            <a:r>
              <a:rPr lang="en-US" dirty="0" err="1" smtClean="0"/>
              <a:t>norming</a:t>
            </a:r>
            <a:r>
              <a:rPr lang="en-US" dirty="0" smtClean="0"/>
              <a:t> method)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Reliability: Internal Consistency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52600"/>
            <a:ext cx="4783666" cy="297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Reliability: Test Retest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4231469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for the Revision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Revise some of the original items to better standardize its administrations, particularly for translations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an even briefer version that could be used for rapid assessment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 slightly longer version that would be more sensitive to </a:t>
            </a:r>
            <a:r>
              <a:rPr lang="en-US" dirty="0" err="1" smtClean="0"/>
              <a:t>subcortical</a:t>
            </a:r>
            <a:r>
              <a:rPr lang="en-US" dirty="0" smtClean="0"/>
              <a:t> dementia and that would not have a ceiling effect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equivalent alternate forms to decrease practice effects in serial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Reliability: </a:t>
            </a:r>
            <a:r>
              <a:rPr lang="en-US" b="1" dirty="0" err="1" smtClean="0"/>
              <a:t>Interrater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599" y="1516142"/>
            <a:ext cx="4427657" cy="457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Validity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Content  Validity </a:t>
            </a:r>
            <a:r>
              <a:rPr lang="en-US" sz="2200" dirty="0" smtClean="0"/>
              <a:t>– similar items on other tests (e.g., Serial 7s similar to attention and concentration task on WMS-III)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Intercorrelations</a:t>
            </a:r>
            <a:r>
              <a:rPr lang="en-US" sz="2200" dirty="0" smtClean="0"/>
              <a:t> among task and total scores (presented for both the normative and clinical samples)</a:t>
            </a:r>
          </a:p>
          <a:p>
            <a:endParaRPr lang="en-US" sz="2200" dirty="0" smtClean="0"/>
          </a:p>
          <a:p>
            <a:r>
              <a:rPr lang="en-US" sz="2200" b="1" dirty="0" smtClean="0"/>
              <a:t>Diagnostic Validity</a:t>
            </a:r>
            <a:r>
              <a:rPr lang="en-US" sz="2200" dirty="0" smtClean="0"/>
              <a:t>: Prior work on the MMSE using 22/23 or 23/24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191000"/>
            <a:ext cx="4724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Convergent Validity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WMS-III subtests</a:t>
            </a:r>
          </a:p>
          <a:p>
            <a:pPr lvl="1"/>
            <a:r>
              <a:rPr lang="en-US" dirty="0" smtClean="0"/>
              <a:t>Category Naming Test</a:t>
            </a:r>
          </a:p>
          <a:p>
            <a:pPr lvl="1"/>
            <a:r>
              <a:rPr lang="en-US" dirty="0" smtClean="0"/>
              <a:t>COWA</a:t>
            </a:r>
          </a:p>
          <a:p>
            <a:pPr lvl="1"/>
            <a:r>
              <a:rPr lang="en-US" dirty="0" smtClean="0"/>
              <a:t>BNT</a:t>
            </a:r>
          </a:p>
          <a:p>
            <a:pPr lvl="1"/>
            <a:r>
              <a:rPr lang="en-US" dirty="0" smtClean="0"/>
              <a:t>TMT</a:t>
            </a:r>
          </a:p>
          <a:p>
            <a:pPr lvl="1"/>
            <a:r>
              <a:rPr lang="en-US" dirty="0" smtClean="0"/>
              <a:t>WAIS-R subtests</a:t>
            </a:r>
          </a:p>
          <a:p>
            <a:pPr lvl="1"/>
            <a:r>
              <a:rPr lang="en-US" dirty="0" smtClean="0"/>
              <a:t>JOLO</a:t>
            </a:r>
          </a:p>
          <a:p>
            <a:pPr lvl="1"/>
            <a:r>
              <a:rPr lang="en-US" dirty="0" smtClean="0"/>
              <a:t>HVLT-R</a:t>
            </a:r>
          </a:p>
          <a:p>
            <a:pPr lvl="1"/>
            <a:r>
              <a:rPr lang="en-US" dirty="0" err="1" smtClean="0"/>
              <a:t>Stroop</a:t>
            </a:r>
            <a:r>
              <a:rPr lang="en-US" dirty="0" smtClean="0"/>
              <a:t> Color and Word Test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#1: Revise Original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MMSE-2 Standard Version (MMSE-2:SV) maintains the same structure and scoring as the original MMSE</a:t>
            </a:r>
          </a:p>
          <a:p>
            <a:endParaRPr lang="en-US" dirty="0" smtClean="0"/>
          </a:p>
          <a:p>
            <a:r>
              <a:rPr lang="en-US" dirty="0" smtClean="0"/>
              <a:t>Changes were made to improve problematic items and to better standardize administration in other languages (e.g., penny, no if, ands, or buts)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MMSE-2: Standard Version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819400"/>
                <a:gridCol w="1752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Task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Description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Identical</a:t>
                      </a:r>
                      <a:r>
                        <a:rPr lang="en-US" sz="1500" b="1" baseline="0" dirty="0" smtClean="0"/>
                        <a:t> task on Original MMSE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Revision on </a:t>
                      </a:r>
                    </a:p>
                    <a:p>
                      <a:pPr algn="ctr"/>
                      <a:r>
                        <a:rPr lang="en-US" sz="1500" b="1" dirty="0" smtClean="0"/>
                        <a:t>MMSE-2:SV</a:t>
                      </a:r>
                      <a:endParaRPr lang="en-US" sz="15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Registration &amp; Recall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Ability</a:t>
                      </a:r>
                      <a:r>
                        <a:rPr lang="en-US" sz="1200" baseline="0" dirty="0" smtClean="0"/>
                        <a:t> to repeat and retain three unrelated words, and then recall after a short intervention task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Words have been made slightly</a:t>
                      </a:r>
                      <a:r>
                        <a:rPr lang="en-US" sz="1200" baseline="0" dirty="0" smtClean="0"/>
                        <a:t> more difficult and easier to translate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Orientation to Time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Identify current year, season, month, day of the week, and 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Orientation to Place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Identify state, county, city/town, building, and floor</a:t>
                      </a:r>
                      <a:r>
                        <a:rPr lang="en-US" sz="1200" baseline="0" dirty="0" smtClean="0"/>
                        <a:t> currently 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Attention &amp;</a:t>
                      </a:r>
                      <a:r>
                        <a:rPr lang="en-US" sz="1200" b="1" baseline="0" dirty="0" smtClean="0"/>
                        <a:t> Calculation (Serial 7s)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 backwards</a:t>
                      </a:r>
                      <a:r>
                        <a:rPr lang="en-US" sz="1200" baseline="0" dirty="0" smtClean="0"/>
                        <a:t> by 7s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r>
                        <a:rPr lang="en-US" sz="1200" baseline="0" dirty="0" smtClean="0"/>
                        <a:t> longer can use WORLD spelled backwards as alternate task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Naming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Ask to identify body parts when pointed to by examiner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Change from “watch” and “pencil” to body parts allows for translation and no use of external materials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Repetition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Required to repeat a sentence that contains words not often said</a:t>
                      </a:r>
                      <a:r>
                        <a:rPr lang="en-US" sz="1200" baseline="0" dirty="0" smtClean="0"/>
                        <a:t> together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Revised to include a sentence that is easier to translate</a:t>
                      </a:r>
                      <a:r>
                        <a:rPr lang="en-US" sz="1200" baseline="0" dirty="0" smtClean="0"/>
                        <a:t> and d</a:t>
                      </a:r>
                      <a:r>
                        <a:rPr lang="en-US" sz="1200" dirty="0" smtClean="0"/>
                        <a:t>ifficulty</a:t>
                      </a:r>
                      <a:r>
                        <a:rPr lang="en-US" sz="1200" baseline="0" dirty="0" smtClean="0"/>
                        <a:t> slightly decreased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Comprehension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 and carry out a three-stage</a:t>
                      </a:r>
                      <a:r>
                        <a:rPr lang="en-US" sz="1200" baseline="0" dirty="0" smtClean="0"/>
                        <a:t> verbal command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Removed</a:t>
                      </a:r>
                      <a:r>
                        <a:rPr lang="en-US" sz="1200" baseline="0" dirty="0" smtClean="0"/>
                        <a:t> the reliance on motor responses.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and follow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Asked to write a 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Asked to copy intersecting pentagons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Equivalency Between the </a:t>
            </a:r>
            <a:br>
              <a:rPr lang="en-US" b="1" dirty="0" smtClean="0"/>
            </a:br>
            <a:r>
              <a:rPr lang="en-US" b="1" dirty="0" smtClean="0"/>
              <a:t>MMSE and MMSE-2:SV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Like the MMSE, the MMSE-2:SV has a raw score range of 0-30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generalizability</a:t>
            </a:r>
            <a:r>
              <a:rPr lang="en-US" dirty="0" smtClean="0"/>
              <a:t> coefficient (</a:t>
            </a:r>
            <a:r>
              <a:rPr lang="en-US" i="1" dirty="0" smtClean="0"/>
              <a:t>n</a:t>
            </a:r>
            <a:r>
              <a:rPr lang="en-US" dirty="0" smtClean="0"/>
              <a:t> = 411) between the MMSE and the MMSE-2:SV total raw score was .97</a:t>
            </a:r>
          </a:p>
          <a:p>
            <a:endParaRPr lang="en-US" dirty="0" smtClean="0"/>
          </a:p>
          <a:p>
            <a:r>
              <a:rPr lang="en-US" dirty="0" smtClean="0"/>
              <a:t>Therefore it is possible to switch from MMSE to the MMSE-2:SV without compromising longitudinal data and without any change in the normal range of scores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#2: Develop Briefer Version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 be used for quick cognitive screener, specifically when an individual has </a:t>
            </a:r>
            <a:r>
              <a:rPr lang="en-US" u="sng" dirty="0" smtClean="0"/>
              <a:t>not</a:t>
            </a:r>
            <a:r>
              <a:rPr lang="en-US" dirty="0" smtClean="0"/>
              <a:t> been referred for specific cognitive impairment</a:t>
            </a:r>
          </a:p>
          <a:p>
            <a:endParaRPr lang="en-US" dirty="0" smtClean="0"/>
          </a:p>
          <a:p>
            <a:r>
              <a:rPr lang="en-US" dirty="0" smtClean="0"/>
              <a:t>Composed of Registration/Recall, Orientation to Time, and Orientation to Place</a:t>
            </a:r>
          </a:p>
          <a:p>
            <a:endParaRPr lang="en-US" dirty="0"/>
          </a:p>
          <a:p>
            <a:r>
              <a:rPr lang="en-US" dirty="0" smtClean="0"/>
              <a:t>Raw score ranges from 0-16 points</a:t>
            </a:r>
          </a:p>
          <a:p>
            <a:endParaRPr lang="en-US" dirty="0" smtClean="0"/>
          </a:p>
          <a:p>
            <a:r>
              <a:rPr lang="en-US" dirty="0" smtClean="0"/>
              <a:t>Tasks were selected based on literature review, use in the MMSE, and their sensitivity and specificity to detect dementia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MMSE-2: Brief Version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933" y="1447800"/>
            <a:ext cx="8473067" cy="487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Goal #3: Develop Expanded Version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all of the items on the MMSE-2:SV plus two new tasks: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Story Memory: An immediate recall of a brief story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Processing Speed: A symbol-digit coding task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1629</Words>
  <Application>Microsoft Office PowerPoint</Application>
  <PresentationFormat>On-screen Show (4:3)</PresentationFormat>
  <Paragraphs>295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Mini-Mental State Examination -  2nd Edition</vt:lpstr>
      <vt:lpstr>Overview</vt:lpstr>
      <vt:lpstr>Goals for the Revision</vt:lpstr>
      <vt:lpstr>Goal #1: Revise Original Items</vt:lpstr>
      <vt:lpstr>MMSE-2: Standard Version</vt:lpstr>
      <vt:lpstr>Equivalency Between the  MMSE and MMSE-2:SV</vt:lpstr>
      <vt:lpstr>Goal #2: Develop Briefer Version</vt:lpstr>
      <vt:lpstr>MMSE-2: Brief Version</vt:lpstr>
      <vt:lpstr>Goal #3: Develop Expanded Version </vt:lpstr>
      <vt:lpstr>MMSE-2: Expanded Version</vt:lpstr>
      <vt:lpstr>PowerPoint Presentation</vt:lpstr>
      <vt:lpstr>PowerPoint Presentation</vt:lpstr>
      <vt:lpstr>Goal #4: Develop Equivalent  Alternate Forms</vt:lpstr>
      <vt:lpstr>Equating: MMSE &amp; MMSE-2:SV</vt:lpstr>
      <vt:lpstr>Administration Issues</vt:lpstr>
      <vt:lpstr>Overview of Administration Forms</vt:lpstr>
      <vt:lpstr>Determining Which Version is Appropriate</vt:lpstr>
      <vt:lpstr>Scoring</vt:lpstr>
      <vt:lpstr>Reliable Change Scores</vt:lpstr>
      <vt:lpstr>Interpretation</vt:lpstr>
      <vt:lpstr>Example of Cutoff Table</vt:lpstr>
      <vt:lpstr>Development</vt:lpstr>
      <vt:lpstr>Pilot Testing</vt:lpstr>
      <vt:lpstr>Standardization Sample</vt:lpstr>
      <vt:lpstr>Cognitively Impaired Samples</vt:lpstr>
      <vt:lpstr>Effects of Age and Education</vt:lpstr>
      <vt:lpstr>Development of the Norms</vt:lpstr>
      <vt:lpstr>Reliability: Internal Consistency</vt:lpstr>
      <vt:lpstr>Reliability: Test Retest</vt:lpstr>
      <vt:lpstr>Reliability: Interrater</vt:lpstr>
      <vt:lpstr>Validity</vt:lpstr>
      <vt:lpstr>Validity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Mini-Mental State Examination -  2nd Edition (MMSE-2)</dc:title>
  <dc:creator>Melissa Messer</dc:creator>
  <cp:lastModifiedBy>Melanie Casey</cp:lastModifiedBy>
  <cp:revision>37</cp:revision>
  <dcterms:created xsi:type="dcterms:W3CDTF">2009-11-30T14:35:38Z</dcterms:created>
  <dcterms:modified xsi:type="dcterms:W3CDTF">2019-05-29T21:06:09Z</dcterms:modified>
</cp:coreProperties>
</file>