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256" r:id="rId2"/>
    <p:sldId id="398" r:id="rId3"/>
    <p:sldId id="406" r:id="rId4"/>
    <p:sldId id="336" r:id="rId5"/>
    <p:sldId id="399" r:id="rId6"/>
    <p:sldId id="258" r:id="rId7"/>
    <p:sldId id="379" r:id="rId8"/>
    <p:sldId id="380" r:id="rId9"/>
    <p:sldId id="374" r:id="rId10"/>
    <p:sldId id="382" r:id="rId11"/>
    <p:sldId id="375" r:id="rId12"/>
    <p:sldId id="353" r:id="rId13"/>
    <p:sldId id="354" r:id="rId14"/>
    <p:sldId id="355" r:id="rId15"/>
    <p:sldId id="383" r:id="rId16"/>
    <p:sldId id="356" r:id="rId17"/>
    <p:sldId id="384" r:id="rId18"/>
    <p:sldId id="376" r:id="rId19"/>
    <p:sldId id="377" r:id="rId20"/>
    <p:sldId id="340" r:id="rId21"/>
    <p:sldId id="348" r:id="rId22"/>
    <p:sldId id="349" r:id="rId23"/>
    <p:sldId id="350" r:id="rId24"/>
    <p:sldId id="351" r:id="rId25"/>
    <p:sldId id="352" r:id="rId26"/>
    <p:sldId id="378" r:id="rId27"/>
    <p:sldId id="268" r:id="rId28"/>
    <p:sldId id="386" r:id="rId29"/>
    <p:sldId id="387" r:id="rId30"/>
    <p:sldId id="341" r:id="rId31"/>
    <p:sldId id="267" r:id="rId32"/>
    <p:sldId id="342" r:id="rId33"/>
    <p:sldId id="388" r:id="rId34"/>
    <p:sldId id="343" r:id="rId35"/>
    <p:sldId id="317" r:id="rId36"/>
    <p:sldId id="404" r:id="rId37"/>
    <p:sldId id="318" r:id="rId38"/>
    <p:sldId id="329" r:id="rId39"/>
    <p:sldId id="330" r:id="rId40"/>
    <p:sldId id="331" r:id="rId41"/>
    <p:sldId id="313" r:id="rId42"/>
    <p:sldId id="314" r:id="rId43"/>
    <p:sldId id="390" r:id="rId44"/>
    <p:sldId id="391" r:id="rId45"/>
    <p:sldId id="392" r:id="rId46"/>
    <p:sldId id="400" r:id="rId47"/>
    <p:sldId id="405" r:id="rId48"/>
    <p:sldId id="413" r:id="rId49"/>
    <p:sldId id="410" r:id="rId50"/>
    <p:sldId id="411" r:id="rId51"/>
    <p:sldId id="412" r:id="rId52"/>
    <p:sldId id="414" r:id="rId53"/>
    <p:sldId id="263" r:id="rId5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Meyer-Griffith" initials="KMG" lastIdx="2" clrIdx="0">
    <p:extLst>
      <p:ext uri="{19B8F6BF-5375-455C-9EA6-DF929625EA0E}">
        <p15:presenceInfo xmlns:p15="http://schemas.microsoft.com/office/powerpoint/2012/main" userId="Katie Meyer-Griffith" providerId="None"/>
      </p:ext>
    </p:extLst>
  </p:cmAuthor>
  <p:cmAuthor id="2" name="Jennifer Greene" initials="JG" lastIdx="14" clrIdx="1">
    <p:extLst>
      <p:ext uri="{19B8F6BF-5375-455C-9EA6-DF929625EA0E}">
        <p15:presenceInfo xmlns:p15="http://schemas.microsoft.com/office/powerpoint/2012/main" userId="S-1-5-21-1806266684-120343679-475923621-4977" providerId="AD"/>
      </p:ext>
    </p:extLst>
  </p:cmAuthor>
  <p:cmAuthor id="3" name="Melanie Casey" initials="MC" lastIdx="3" clrIdx="2">
    <p:extLst>
      <p:ext uri="{19B8F6BF-5375-455C-9EA6-DF929625EA0E}">
        <p15:presenceInfo xmlns:p15="http://schemas.microsoft.com/office/powerpoint/2012/main" userId="S-1-5-21-1806266684-120343679-475923621-4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97"/>
    <a:srgbClr val="1F5377"/>
    <a:srgbClr val="0B7840"/>
    <a:srgbClr val="59A3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0"/>
    <p:restoredTop sz="88140" autoAdjust="0"/>
  </p:normalViewPr>
  <p:slideViewPr>
    <p:cSldViewPr snapToGrid="0" snapToObjects="1">
      <p:cViewPr varScale="1">
        <p:scale>
          <a:sx n="88" d="100"/>
          <a:sy n="88" d="100"/>
        </p:scale>
        <p:origin x="1426" y="8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20E0B-A365-4D33-84BB-E916788C82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B3B59F6-B783-4F86-8A81-CDBF7CD02481}">
      <dgm:prSet phldrT="[Text]"/>
      <dgm:spPr/>
      <dgm:t>
        <a:bodyPr/>
        <a:lstStyle/>
        <a:p>
          <a:r>
            <a:rPr lang="en-US" dirty="0">
              <a:solidFill>
                <a:schemeClr val="bg1"/>
              </a:solidFill>
            </a:rPr>
            <a:t>Personal Social Development</a:t>
          </a:r>
        </a:p>
      </dgm:t>
    </dgm:pt>
    <dgm:pt modelId="{606837B0-2741-4AB6-BE6D-233B0FAC4ED1}" type="parTrans" cxnId="{EE0D1BBC-2EA8-44A2-94E7-6B1B1D76F1B7}">
      <dgm:prSet/>
      <dgm:spPr/>
      <dgm:t>
        <a:bodyPr/>
        <a:lstStyle/>
        <a:p>
          <a:endParaRPr lang="en-US"/>
        </a:p>
      </dgm:t>
    </dgm:pt>
    <dgm:pt modelId="{B8C72869-1CEA-4411-BF98-BC5535937466}" type="sibTrans" cxnId="{EE0D1BBC-2EA8-44A2-94E7-6B1B1D76F1B7}">
      <dgm:prSet/>
      <dgm:spPr/>
      <dgm:t>
        <a:bodyPr/>
        <a:lstStyle/>
        <a:p>
          <a:endParaRPr lang="en-US"/>
        </a:p>
      </dgm:t>
    </dgm:pt>
    <dgm:pt modelId="{DEB1BEF1-F949-4D9B-B6DB-D1D12C0F91F9}">
      <dgm:prSet phldrT="[Text]"/>
      <dgm:spPr/>
      <dgm:t>
        <a:bodyPr/>
        <a:lstStyle/>
        <a:p>
          <a:r>
            <a:rPr lang="en-US" dirty="0">
              <a:solidFill>
                <a:schemeClr val="bg1"/>
              </a:solidFill>
            </a:rPr>
            <a:t>Educational Achievement and Lifelong Learning</a:t>
          </a:r>
        </a:p>
      </dgm:t>
    </dgm:pt>
    <dgm:pt modelId="{C65DCA7F-F992-4A3F-901B-0223DD80F7EF}" type="parTrans" cxnId="{8073132E-47B5-4D29-A7C2-89DCA15A88F1}">
      <dgm:prSet/>
      <dgm:spPr/>
      <dgm:t>
        <a:bodyPr/>
        <a:lstStyle/>
        <a:p>
          <a:endParaRPr lang="en-US"/>
        </a:p>
      </dgm:t>
    </dgm:pt>
    <dgm:pt modelId="{0F1D8951-718C-4824-9D4D-C3693AB27299}" type="sibTrans" cxnId="{8073132E-47B5-4D29-A7C2-89DCA15A88F1}">
      <dgm:prSet/>
      <dgm:spPr/>
      <dgm:t>
        <a:bodyPr/>
        <a:lstStyle/>
        <a:p>
          <a:endParaRPr lang="en-US"/>
        </a:p>
      </dgm:t>
    </dgm:pt>
    <dgm:pt modelId="{7B02627A-1835-4DBD-8514-49052378734B}">
      <dgm:prSet phldrT="[Text]"/>
      <dgm:spPr/>
      <dgm:t>
        <a:bodyPr/>
        <a:lstStyle/>
        <a:p>
          <a:r>
            <a:rPr lang="en-US" dirty="0">
              <a:solidFill>
                <a:schemeClr val="bg1"/>
              </a:solidFill>
            </a:rPr>
            <a:t>Career Management</a:t>
          </a:r>
        </a:p>
      </dgm:t>
    </dgm:pt>
    <dgm:pt modelId="{160F9AAD-F90C-4702-A765-6C2340B1ABEE}" type="parTrans" cxnId="{4DBFFEB6-4F3B-4DF5-8078-C37853F3EC13}">
      <dgm:prSet/>
      <dgm:spPr/>
      <dgm:t>
        <a:bodyPr/>
        <a:lstStyle/>
        <a:p>
          <a:endParaRPr lang="en-US"/>
        </a:p>
      </dgm:t>
    </dgm:pt>
    <dgm:pt modelId="{2EB84D0E-D399-49C6-BE24-1D544745369A}" type="sibTrans" cxnId="{4DBFFEB6-4F3B-4DF5-8078-C37853F3EC13}">
      <dgm:prSet/>
      <dgm:spPr/>
      <dgm:t>
        <a:bodyPr/>
        <a:lstStyle/>
        <a:p>
          <a:endParaRPr lang="en-US"/>
        </a:p>
      </dgm:t>
    </dgm:pt>
    <dgm:pt modelId="{0BEFBD78-37B9-4B87-AE06-AE4578A12498}" type="pres">
      <dgm:prSet presAssocID="{95520E0B-A365-4D33-84BB-E916788C8248}" presName="Name0" presStyleCnt="0">
        <dgm:presLayoutVars>
          <dgm:chMax val="7"/>
          <dgm:chPref val="7"/>
          <dgm:dir/>
        </dgm:presLayoutVars>
      </dgm:prSet>
      <dgm:spPr/>
      <dgm:t>
        <a:bodyPr/>
        <a:lstStyle/>
        <a:p>
          <a:endParaRPr lang="en-US"/>
        </a:p>
      </dgm:t>
    </dgm:pt>
    <dgm:pt modelId="{10A19406-03F9-45C7-8335-C5258DA87A8B}" type="pres">
      <dgm:prSet presAssocID="{95520E0B-A365-4D33-84BB-E916788C8248}" presName="Name1" presStyleCnt="0"/>
      <dgm:spPr/>
    </dgm:pt>
    <dgm:pt modelId="{FC6FFD80-5DDE-43E0-96B8-14542BF43A0F}" type="pres">
      <dgm:prSet presAssocID="{95520E0B-A365-4D33-84BB-E916788C8248}" presName="cycle" presStyleCnt="0"/>
      <dgm:spPr/>
    </dgm:pt>
    <dgm:pt modelId="{E1245F4D-35A2-464F-A491-F51582DB3784}" type="pres">
      <dgm:prSet presAssocID="{95520E0B-A365-4D33-84BB-E916788C8248}" presName="srcNode" presStyleLbl="node1" presStyleIdx="0" presStyleCnt="3"/>
      <dgm:spPr/>
    </dgm:pt>
    <dgm:pt modelId="{3F3DAF5A-EF70-4D83-AE5B-7D2AF917B551}" type="pres">
      <dgm:prSet presAssocID="{95520E0B-A365-4D33-84BB-E916788C8248}" presName="conn" presStyleLbl="parChTrans1D2" presStyleIdx="0" presStyleCnt="1"/>
      <dgm:spPr/>
      <dgm:t>
        <a:bodyPr/>
        <a:lstStyle/>
        <a:p>
          <a:endParaRPr lang="en-US"/>
        </a:p>
      </dgm:t>
    </dgm:pt>
    <dgm:pt modelId="{A019776B-E3A0-478D-BAFC-408BE2AE65D6}" type="pres">
      <dgm:prSet presAssocID="{95520E0B-A365-4D33-84BB-E916788C8248}" presName="extraNode" presStyleLbl="node1" presStyleIdx="0" presStyleCnt="3"/>
      <dgm:spPr/>
    </dgm:pt>
    <dgm:pt modelId="{C5B508E5-4858-44D5-94A7-120C7EB12BAF}" type="pres">
      <dgm:prSet presAssocID="{95520E0B-A365-4D33-84BB-E916788C8248}" presName="dstNode" presStyleLbl="node1" presStyleIdx="0" presStyleCnt="3"/>
      <dgm:spPr/>
    </dgm:pt>
    <dgm:pt modelId="{7D6400C9-BBB7-483F-848A-3B28113D1E44}" type="pres">
      <dgm:prSet presAssocID="{BB3B59F6-B783-4F86-8A81-CDBF7CD02481}" presName="text_1" presStyleLbl="node1" presStyleIdx="0" presStyleCnt="3">
        <dgm:presLayoutVars>
          <dgm:bulletEnabled val="1"/>
        </dgm:presLayoutVars>
      </dgm:prSet>
      <dgm:spPr/>
      <dgm:t>
        <a:bodyPr/>
        <a:lstStyle/>
        <a:p>
          <a:endParaRPr lang="en-US"/>
        </a:p>
      </dgm:t>
    </dgm:pt>
    <dgm:pt modelId="{4941405A-FEBC-46AC-A044-2289AF16ECB3}" type="pres">
      <dgm:prSet presAssocID="{BB3B59F6-B783-4F86-8A81-CDBF7CD02481}" presName="accent_1" presStyleCnt="0"/>
      <dgm:spPr/>
    </dgm:pt>
    <dgm:pt modelId="{8FE12483-28D3-4984-BDB1-0F6B59244784}" type="pres">
      <dgm:prSet presAssocID="{BB3B59F6-B783-4F86-8A81-CDBF7CD02481}" presName="accentRepeatNode" presStyleLbl="solidFgAcc1" presStyleIdx="0" presStyleCnt="3"/>
      <dgm:spPr/>
    </dgm:pt>
    <dgm:pt modelId="{AF142171-853C-461F-B814-07F8C8534CCD}" type="pres">
      <dgm:prSet presAssocID="{DEB1BEF1-F949-4D9B-B6DB-D1D12C0F91F9}" presName="text_2" presStyleLbl="node1" presStyleIdx="1" presStyleCnt="3">
        <dgm:presLayoutVars>
          <dgm:bulletEnabled val="1"/>
        </dgm:presLayoutVars>
      </dgm:prSet>
      <dgm:spPr/>
      <dgm:t>
        <a:bodyPr/>
        <a:lstStyle/>
        <a:p>
          <a:endParaRPr lang="en-US"/>
        </a:p>
      </dgm:t>
    </dgm:pt>
    <dgm:pt modelId="{5796B462-F4CC-4A11-841C-4F984BF91A3C}" type="pres">
      <dgm:prSet presAssocID="{DEB1BEF1-F949-4D9B-B6DB-D1D12C0F91F9}" presName="accent_2" presStyleCnt="0"/>
      <dgm:spPr/>
    </dgm:pt>
    <dgm:pt modelId="{07016B3D-457C-4F3E-BB36-A448F3EB4AAD}" type="pres">
      <dgm:prSet presAssocID="{DEB1BEF1-F949-4D9B-B6DB-D1D12C0F91F9}" presName="accentRepeatNode" presStyleLbl="solidFgAcc1" presStyleIdx="1" presStyleCnt="3"/>
      <dgm:spPr/>
    </dgm:pt>
    <dgm:pt modelId="{01467A6B-5646-4A5E-AFC0-4F4F38371694}" type="pres">
      <dgm:prSet presAssocID="{7B02627A-1835-4DBD-8514-49052378734B}" presName="text_3" presStyleLbl="node1" presStyleIdx="2" presStyleCnt="3">
        <dgm:presLayoutVars>
          <dgm:bulletEnabled val="1"/>
        </dgm:presLayoutVars>
      </dgm:prSet>
      <dgm:spPr/>
      <dgm:t>
        <a:bodyPr/>
        <a:lstStyle/>
        <a:p>
          <a:endParaRPr lang="en-US"/>
        </a:p>
      </dgm:t>
    </dgm:pt>
    <dgm:pt modelId="{726317C9-5FBD-44C8-A86E-9E5303CC9BC3}" type="pres">
      <dgm:prSet presAssocID="{7B02627A-1835-4DBD-8514-49052378734B}" presName="accent_3" presStyleCnt="0"/>
      <dgm:spPr/>
    </dgm:pt>
    <dgm:pt modelId="{7698CBEB-A549-48B8-B067-82B0E1789A15}" type="pres">
      <dgm:prSet presAssocID="{7B02627A-1835-4DBD-8514-49052378734B}" presName="accentRepeatNode" presStyleLbl="solidFgAcc1" presStyleIdx="2" presStyleCnt="3"/>
      <dgm:spPr/>
    </dgm:pt>
  </dgm:ptLst>
  <dgm:cxnLst>
    <dgm:cxn modelId="{D03BBA51-9A54-4067-9818-8941E9E4AC91}" type="presOf" srcId="{BB3B59F6-B783-4F86-8A81-CDBF7CD02481}" destId="{7D6400C9-BBB7-483F-848A-3B28113D1E44}" srcOrd="0" destOrd="0" presId="urn:microsoft.com/office/officeart/2008/layout/VerticalCurvedList"/>
    <dgm:cxn modelId="{373F0979-57A4-449C-97DA-F59E84F32DF7}" type="presOf" srcId="{7B02627A-1835-4DBD-8514-49052378734B}" destId="{01467A6B-5646-4A5E-AFC0-4F4F38371694}" srcOrd="0" destOrd="0" presId="urn:microsoft.com/office/officeart/2008/layout/VerticalCurvedList"/>
    <dgm:cxn modelId="{EE0D1BBC-2EA8-44A2-94E7-6B1B1D76F1B7}" srcId="{95520E0B-A365-4D33-84BB-E916788C8248}" destId="{BB3B59F6-B783-4F86-8A81-CDBF7CD02481}" srcOrd="0" destOrd="0" parTransId="{606837B0-2741-4AB6-BE6D-233B0FAC4ED1}" sibTransId="{B8C72869-1CEA-4411-BF98-BC5535937466}"/>
    <dgm:cxn modelId="{8073132E-47B5-4D29-A7C2-89DCA15A88F1}" srcId="{95520E0B-A365-4D33-84BB-E916788C8248}" destId="{DEB1BEF1-F949-4D9B-B6DB-D1D12C0F91F9}" srcOrd="1" destOrd="0" parTransId="{C65DCA7F-F992-4A3F-901B-0223DD80F7EF}" sibTransId="{0F1D8951-718C-4824-9D4D-C3693AB27299}"/>
    <dgm:cxn modelId="{0F769355-CCE5-4111-BA4B-FF1CE057BDD4}" type="presOf" srcId="{95520E0B-A365-4D33-84BB-E916788C8248}" destId="{0BEFBD78-37B9-4B87-AE06-AE4578A12498}" srcOrd="0" destOrd="0" presId="urn:microsoft.com/office/officeart/2008/layout/VerticalCurvedList"/>
    <dgm:cxn modelId="{D93434C0-0E12-48EC-B327-46A6DA7FFFAF}" type="presOf" srcId="{B8C72869-1CEA-4411-BF98-BC5535937466}" destId="{3F3DAF5A-EF70-4D83-AE5B-7D2AF917B551}" srcOrd="0" destOrd="0" presId="urn:microsoft.com/office/officeart/2008/layout/VerticalCurvedList"/>
    <dgm:cxn modelId="{5A0D5AEC-1B28-4F88-996F-50C21DA1E2EA}" type="presOf" srcId="{DEB1BEF1-F949-4D9B-B6DB-D1D12C0F91F9}" destId="{AF142171-853C-461F-B814-07F8C8534CCD}" srcOrd="0" destOrd="0" presId="urn:microsoft.com/office/officeart/2008/layout/VerticalCurvedList"/>
    <dgm:cxn modelId="{4DBFFEB6-4F3B-4DF5-8078-C37853F3EC13}" srcId="{95520E0B-A365-4D33-84BB-E916788C8248}" destId="{7B02627A-1835-4DBD-8514-49052378734B}" srcOrd="2" destOrd="0" parTransId="{160F9AAD-F90C-4702-A765-6C2340B1ABEE}" sibTransId="{2EB84D0E-D399-49C6-BE24-1D544745369A}"/>
    <dgm:cxn modelId="{5A495C10-4199-4ED2-8F65-7CC19B6DC698}" type="presParOf" srcId="{0BEFBD78-37B9-4B87-AE06-AE4578A12498}" destId="{10A19406-03F9-45C7-8335-C5258DA87A8B}" srcOrd="0" destOrd="0" presId="urn:microsoft.com/office/officeart/2008/layout/VerticalCurvedList"/>
    <dgm:cxn modelId="{B4D3E805-0464-4B30-A05C-0EB4B9499F12}" type="presParOf" srcId="{10A19406-03F9-45C7-8335-C5258DA87A8B}" destId="{FC6FFD80-5DDE-43E0-96B8-14542BF43A0F}" srcOrd="0" destOrd="0" presId="urn:microsoft.com/office/officeart/2008/layout/VerticalCurvedList"/>
    <dgm:cxn modelId="{3ECDF2F4-8C21-437D-B231-DA41AE7420C7}" type="presParOf" srcId="{FC6FFD80-5DDE-43E0-96B8-14542BF43A0F}" destId="{E1245F4D-35A2-464F-A491-F51582DB3784}" srcOrd="0" destOrd="0" presId="urn:microsoft.com/office/officeart/2008/layout/VerticalCurvedList"/>
    <dgm:cxn modelId="{D57B4176-F085-41CA-9FD3-52A870E2B2A6}" type="presParOf" srcId="{FC6FFD80-5DDE-43E0-96B8-14542BF43A0F}" destId="{3F3DAF5A-EF70-4D83-AE5B-7D2AF917B551}" srcOrd="1" destOrd="0" presId="urn:microsoft.com/office/officeart/2008/layout/VerticalCurvedList"/>
    <dgm:cxn modelId="{1A9AF1EC-77FF-46D3-AE80-58CC4C279EEC}" type="presParOf" srcId="{FC6FFD80-5DDE-43E0-96B8-14542BF43A0F}" destId="{A019776B-E3A0-478D-BAFC-408BE2AE65D6}" srcOrd="2" destOrd="0" presId="urn:microsoft.com/office/officeart/2008/layout/VerticalCurvedList"/>
    <dgm:cxn modelId="{A645C5C6-D203-4489-8AD3-3989D61D6A75}" type="presParOf" srcId="{FC6FFD80-5DDE-43E0-96B8-14542BF43A0F}" destId="{C5B508E5-4858-44D5-94A7-120C7EB12BAF}" srcOrd="3" destOrd="0" presId="urn:microsoft.com/office/officeart/2008/layout/VerticalCurvedList"/>
    <dgm:cxn modelId="{FA4A4A22-91A6-4B0F-9060-5D3CFF406285}" type="presParOf" srcId="{10A19406-03F9-45C7-8335-C5258DA87A8B}" destId="{7D6400C9-BBB7-483F-848A-3B28113D1E44}" srcOrd="1" destOrd="0" presId="urn:microsoft.com/office/officeart/2008/layout/VerticalCurvedList"/>
    <dgm:cxn modelId="{4973E989-3E11-483B-8C2F-5F06637DD919}" type="presParOf" srcId="{10A19406-03F9-45C7-8335-C5258DA87A8B}" destId="{4941405A-FEBC-46AC-A044-2289AF16ECB3}" srcOrd="2" destOrd="0" presId="urn:microsoft.com/office/officeart/2008/layout/VerticalCurvedList"/>
    <dgm:cxn modelId="{526AEC21-2F6E-49D0-A1DC-579D949D0F3D}" type="presParOf" srcId="{4941405A-FEBC-46AC-A044-2289AF16ECB3}" destId="{8FE12483-28D3-4984-BDB1-0F6B59244784}" srcOrd="0" destOrd="0" presId="urn:microsoft.com/office/officeart/2008/layout/VerticalCurvedList"/>
    <dgm:cxn modelId="{D621B916-4076-4811-B6CF-E99BEAE1DDBB}" type="presParOf" srcId="{10A19406-03F9-45C7-8335-C5258DA87A8B}" destId="{AF142171-853C-461F-B814-07F8C8534CCD}" srcOrd="3" destOrd="0" presId="urn:microsoft.com/office/officeart/2008/layout/VerticalCurvedList"/>
    <dgm:cxn modelId="{B7A5D914-08D2-46D8-85E6-CDDA366011C2}" type="presParOf" srcId="{10A19406-03F9-45C7-8335-C5258DA87A8B}" destId="{5796B462-F4CC-4A11-841C-4F984BF91A3C}" srcOrd="4" destOrd="0" presId="urn:microsoft.com/office/officeart/2008/layout/VerticalCurvedList"/>
    <dgm:cxn modelId="{BBAF805C-7FE3-4025-8D5C-A8C72A9BF0F0}" type="presParOf" srcId="{5796B462-F4CC-4A11-841C-4F984BF91A3C}" destId="{07016B3D-457C-4F3E-BB36-A448F3EB4AAD}" srcOrd="0" destOrd="0" presId="urn:microsoft.com/office/officeart/2008/layout/VerticalCurvedList"/>
    <dgm:cxn modelId="{9D7C1E00-4CDB-42EA-98AA-8603294EA661}" type="presParOf" srcId="{10A19406-03F9-45C7-8335-C5258DA87A8B}" destId="{01467A6B-5646-4A5E-AFC0-4F4F38371694}" srcOrd="5" destOrd="0" presId="urn:microsoft.com/office/officeart/2008/layout/VerticalCurvedList"/>
    <dgm:cxn modelId="{43129D62-8A36-42A6-8E1B-D8AEA06B60B4}" type="presParOf" srcId="{10A19406-03F9-45C7-8335-C5258DA87A8B}" destId="{726317C9-5FBD-44C8-A86E-9E5303CC9BC3}" srcOrd="6" destOrd="0" presId="urn:microsoft.com/office/officeart/2008/layout/VerticalCurvedList"/>
    <dgm:cxn modelId="{9EC10DDA-6721-4DF9-B1A7-ED67EBDD8644}" type="presParOf" srcId="{726317C9-5FBD-44C8-A86E-9E5303CC9BC3}" destId="{7698CBEB-A549-48B8-B067-82B0E1789A1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80ED25-D14E-4E97-B317-80236179B92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CF081F4D-EB5F-4FC5-A7E6-67740A2F9B0D}">
      <dgm:prSet phldrT="[Text]"/>
      <dgm:spPr>
        <a:solidFill>
          <a:srgbClr val="00AE97"/>
        </a:solidFill>
      </dgm:spPr>
      <dgm:t>
        <a:bodyPr/>
        <a:lstStyle/>
        <a:p>
          <a:r>
            <a:rPr lang="en-US" dirty="0"/>
            <a:t>Career Exploration</a:t>
          </a:r>
        </a:p>
      </dgm:t>
    </dgm:pt>
    <dgm:pt modelId="{F6E325A4-A09F-4346-9F29-FDA9BEEA532E}" type="parTrans" cxnId="{5ABF52B5-5C40-49A3-A443-8621645FF555}">
      <dgm:prSet/>
      <dgm:spPr/>
      <dgm:t>
        <a:bodyPr/>
        <a:lstStyle/>
        <a:p>
          <a:endParaRPr lang="en-US"/>
        </a:p>
      </dgm:t>
    </dgm:pt>
    <dgm:pt modelId="{92E4973E-95DC-40A7-A82B-725C3CABF141}" type="sibTrans" cxnId="{5ABF52B5-5C40-49A3-A443-8621645FF555}">
      <dgm:prSet/>
      <dgm:spPr/>
      <dgm:t>
        <a:bodyPr/>
        <a:lstStyle/>
        <a:p>
          <a:endParaRPr lang="en-US"/>
        </a:p>
      </dgm:t>
    </dgm:pt>
    <dgm:pt modelId="{A2F62407-0F44-474D-9721-7D6F3C703FFB}">
      <dgm:prSet phldrT="[Text]"/>
      <dgm:spPr>
        <a:solidFill>
          <a:srgbClr val="00AE97"/>
        </a:solidFill>
      </dgm:spPr>
      <dgm:t>
        <a:bodyPr/>
        <a:lstStyle/>
        <a:p>
          <a:r>
            <a:rPr lang="en-US" b="1" dirty="0"/>
            <a:t>Area 1:</a:t>
          </a:r>
          <a:r>
            <a:rPr lang="en-US" dirty="0"/>
            <a:t> Summary Code</a:t>
          </a:r>
        </a:p>
      </dgm:t>
    </dgm:pt>
    <dgm:pt modelId="{79D850E8-0E8E-436C-9C3E-19A23AB827AF}" type="parTrans" cxnId="{0BF0FB2A-1E3F-491B-9008-BFCE22447FC8}">
      <dgm:prSet/>
      <dgm:spPr>
        <a:solidFill>
          <a:srgbClr val="00AE97">
            <a:alpha val="57000"/>
          </a:srgbClr>
        </a:solidFill>
      </dgm:spPr>
      <dgm:t>
        <a:bodyPr/>
        <a:lstStyle/>
        <a:p>
          <a:endParaRPr lang="en-US"/>
        </a:p>
      </dgm:t>
    </dgm:pt>
    <dgm:pt modelId="{60FF4E30-FEDE-41DA-BE40-47E49B8A6FDF}" type="sibTrans" cxnId="{0BF0FB2A-1E3F-491B-9008-BFCE22447FC8}">
      <dgm:prSet/>
      <dgm:spPr/>
      <dgm:t>
        <a:bodyPr/>
        <a:lstStyle/>
        <a:p>
          <a:endParaRPr lang="en-US"/>
        </a:p>
      </dgm:t>
    </dgm:pt>
    <dgm:pt modelId="{D340580B-4B11-4124-BEC1-4E4289443682}">
      <dgm:prSet phldrT="[Text]"/>
      <dgm:spPr>
        <a:solidFill>
          <a:srgbClr val="00AE97"/>
        </a:solidFill>
      </dgm:spPr>
      <dgm:t>
        <a:bodyPr/>
        <a:lstStyle/>
        <a:p>
          <a:r>
            <a:rPr lang="en-US" b="1">
              <a:solidFill>
                <a:schemeClr val="bg1"/>
              </a:solidFill>
            </a:rPr>
            <a:t>Area 3: </a:t>
          </a:r>
          <a:r>
            <a:rPr lang="en-US">
              <a:solidFill>
                <a:schemeClr val="bg1"/>
              </a:solidFill>
            </a:rPr>
            <a:t>Programs of Study</a:t>
          </a:r>
          <a:endParaRPr lang="en-US" dirty="0">
            <a:solidFill>
              <a:schemeClr val="bg1"/>
            </a:solidFill>
          </a:endParaRPr>
        </a:p>
      </dgm:t>
    </dgm:pt>
    <dgm:pt modelId="{F57A6DD6-8322-4CD3-8AA6-21A76F4D8BB9}" type="parTrans" cxnId="{750718FA-77E8-4EF8-A94D-40B29466FD8B}">
      <dgm:prSet/>
      <dgm:spPr>
        <a:solidFill>
          <a:srgbClr val="00AE97">
            <a:alpha val="57000"/>
          </a:srgbClr>
        </a:solidFill>
      </dgm:spPr>
      <dgm:t>
        <a:bodyPr/>
        <a:lstStyle/>
        <a:p>
          <a:endParaRPr lang="en-US"/>
        </a:p>
      </dgm:t>
    </dgm:pt>
    <dgm:pt modelId="{72B33CE3-3EEA-477A-AF83-814CF66E0DD7}" type="sibTrans" cxnId="{750718FA-77E8-4EF8-A94D-40B29466FD8B}">
      <dgm:prSet/>
      <dgm:spPr/>
      <dgm:t>
        <a:bodyPr/>
        <a:lstStyle/>
        <a:p>
          <a:endParaRPr lang="en-US"/>
        </a:p>
      </dgm:t>
    </dgm:pt>
    <dgm:pt modelId="{9E564FAA-BE26-425E-A834-67B33AA13EB1}">
      <dgm:prSet phldrT="[Text]"/>
      <dgm:spPr>
        <a:solidFill>
          <a:srgbClr val="00AE97"/>
        </a:solidFill>
      </dgm:spPr>
      <dgm:t>
        <a:bodyPr/>
        <a:lstStyle/>
        <a:p>
          <a:r>
            <a:rPr lang="en-US" b="1">
              <a:solidFill>
                <a:schemeClr val="bg1"/>
              </a:solidFill>
            </a:rPr>
            <a:t>Area 2:</a:t>
          </a:r>
          <a:r>
            <a:rPr lang="en-US">
              <a:solidFill>
                <a:schemeClr val="bg1"/>
              </a:solidFill>
            </a:rPr>
            <a:t> Occupational Daydreams</a:t>
          </a:r>
          <a:endParaRPr lang="en-US" dirty="0">
            <a:solidFill>
              <a:schemeClr val="bg1"/>
            </a:solidFill>
          </a:endParaRPr>
        </a:p>
      </dgm:t>
    </dgm:pt>
    <dgm:pt modelId="{5BAFC1B4-EC13-43A0-881F-72911309D4BD}" type="parTrans" cxnId="{370A9B1C-6611-4D89-9622-855F06BA337E}">
      <dgm:prSet/>
      <dgm:spPr>
        <a:solidFill>
          <a:srgbClr val="00AE97">
            <a:alpha val="57000"/>
          </a:srgbClr>
        </a:solidFill>
      </dgm:spPr>
      <dgm:t>
        <a:bodyPr/>
        <a:lstStyle/>
        <a:p>
          <a:endParaRPr lang="en-US"/>
        </a:p>
      </dgm:t>
    </dgm:pt>
    <dgm:pt modelId="{1A00D5DC-E5AB-4D7B-BEA6-044B733B2335}" type="sibTrans" cxnId="{370A9B1C-6611-4D89-9622-855F06BA337E}">
      <dgm:prSet/>
      <dgm:spPr/>
      <dgm:t>
        <a:bodyPr/>
        <a:lstStyle/>
        <a:p>
          <a:endParaRPr lang="en-US"/>
        </a:p>
      </dgm:t>
    </dgm:pt>
    <dgm:pt modelId="{931CDE95-5085-4E52-B3AC-106D7DD0F6B9}">
      <dgm:prSet/>
      <dgm:spPr>
        <a:solidFill>
          <a:srgbClr val="00AE97"/>
        </a:solidFill>
      </dgm:spPr>
      <dgm:t>
        <a:bodyPr/>
        <a:lstStyle/>
        <a:p>
          <a:r>
            <a:rPr lang="en-US" b="1">
              <a:solidFill>
                <a:schemeClr val="bg1"/>
              </a:solidFill>
            </a:rPr>
            <a:t>Area 4:</a:t>
          </a:r>
          <a:r>
            <a:rPr lang="en-US">
              <a:solidFill>
                <a:schemeClr val="bg1"/>
              </a:solidFill>
            </a:rPr>
            <a:t> Career Clusters</a:t>
          </a:r>
          <a:endParaRPr lang="en-US" dirty="0">
            <a:solidFill>
              <a:schemeClr val="bg1"/>
            </a:solidFill>
          </a:endParaRPr>
        </a:p>
      </dgm:t>
    </dgm:pt>
    <dgm:pt modelId="{001E0B26-39EB-464D-8BC8-EF7446B3F3F7}" type="parTrans" cxnId="{0D03DFE3-01A5-4E33-92DA-F0776D5FA5D2}">
      <dgm:prSet/>
      <dgm:spPr>
        <a:solidFill>
          <a:srgbClr val="00AE97">
            <a:alpha val="57000"/>
          </a:srgbClr>
        </a:solidFill>
      </dgm:spPr>
      <dgm:t>
        <a:bodyPr/>
        <a:lstStyle/>
        <a:p>
          <a:endParaRPr lang="en-US"/>
        </a:p>
      </dgm:t>
    </dgm:pt>
    <dgm:pt modelId="{4FA17D6B-585A-4033-9C41-D32C5CB39720}" type="sibTrans" cxnId="{0D03DFE3-01A5-4E33-92DA-F0776D5FA5D2}">
      <dgm:prSet/>
      <dgm:spPr/>
      <dgm:t>
        <a:bodyPr/>
        <a:lstStyle/>
        <a:p>
          <a:endParaRPr lang="en-US"/>
        </a:p>
      </dgm:t>
    </dgm:pt>
    <dgm:pt modelId="{30EA1CCD-A21B-4803-8B4E-52D27BE3A8C8}" type="pres">
      <dgm:prSet presAssocID="{DF80ED25-D14E-4E97-B317-80236179B921}" presName="cycle" presStyleCnt="0">
        <dgm:presLayoutVars>
          <dgm:chMax val="1"/>
          <dgm:dir/>
          <dgm:animLvl val="ctr"/>
          <dgm:resizeHandles val="exact"/>
        </dgm:presLayoutVars>
      </dgm:prSet>
      <dgm:spPr/>
      <dgm:t>
        <a:bodyPr/>
        <a:lstStyle/>
        <a:p>
          <a:endParaRPr lang="en-US"/>
        </a:p>
      </dgm:t>
    </dgm:pt>
    <dgm:pt modelId="{4B4EC794-6334-4A49-876E-09C24D828E28}" type="pres">
      <dgm:prSet presAssocID="{CF081F4D-EB5F-4FC5-A7E6-67740A2F9B0D}" presName="centerShape" presStyleLbl="node0" presStyleIdx="0" presStyleCnt="1"/>
      <dgm:spPr/>
      <dgm:t>
        <a:bodyPr/>
        <a:lstStyle/>
        <a:p>
          <a:endParaRPr lang="en-US"/>
        </a:p>
      </dgm:t>
    </dgm:pt>
    <dgm:pt modelId="{4F85E77C-D012-42C2-AE9C-662139FB062D}" type="pres">
      <dgm:prSet presAssocID="{79D850E8-0E8E-436C-9C3E-19A23AB827AF}" presName="parTrans" presStyleLbl="bgSibTrans2D1" presStyleIdx="0" presStyleCnt="4"/>
      <dgm:spPr/>
      <dgm:t>
        <a:bodyPr/>
        <a:lstStyle/>
        <a:p>
          <a:endParaRPr lang="en-US"/>
        </a:p>
      </dgm:t>
    </dgm:pt>
    <dgm:pt modelId="{26F0A7F4-7A83-4010-B743-BD10532EC6E1}" type="pres">
      <dgm:prSet presAssocID="{A2F62407-0F44-474D-9721-7D6F3C703FFB}" presName="node" presStyleLbl="node1" presStyleIdx="0" presStyleCnt="4">
        <dgm:presLayoutVars>
          <dgm:bulletEnabled val="1"/>
        </dgm:presLayoutVars>
      </dgm:prSet>
      <dgm:spPr/>
      <dgm:t>
        <a:bodyPr/>
        <a:lstStyle/>
        <a:p>
          <a:endParaRPr lang="en-US"/>
        </a:p>
      </dgm:t>
    </dgm:pt>
    <dgm:pt modelId="{DDE944C9-CD23-4759-A02F-8C8C087C3612}" type="pres">
      <dgm:prSet presAssocID="{5BAFC1B4-EC13-43A0-881F-72911309D4BD}" presName="parTrans" presStyleLbl="bgSibTrans2D1" presStyleIdx="1" presStyleCnt="4"/>
      <dgm:spPr/>
      <dgm:t>
        <a:bodyPr/>
        <a:lstStyle/>
        <a:p>
          <a:endParaRPr lang="en-US"/>
        </a:p>
      </dgm:t>
    </dgm:pt>
    <dgm:pt modelId="{20625B77-A817-4BD3-8FD5-D4870EDC85AC}" type="pres">
      <dgm:prSet presAssocID="{9E564FAA-BE26-425E-A834-67B33AA13EB1}" presName="node" presStyleLbl="node1" presStyleIdx="1" presStyleCnt="4">
        <dgm:presLayoutVars>
          <dgm:bulletEnabled val="1"/>
        </dgm:presLayoutVars>
      </dgm:prSet>
      <dgm:spPr/>
      <dgm:t>
        <a:bodyPr/>
        <a:lstStyle/>
        <a:p>
          <a:endParaRPr lang="en-US"/>
        </a:p>
      </dgm:t>
    </dgm:pt>
    <dgm:pt modelId="{43FA21F3-CDDF-4184-9B5A-EC0A9B6E5DE1}" type="pres">
      <dgm:prSet presAssocID="{F57A6DD6-8322-4CD3-8AA6-21A76F4D8BB9}" presName="parTrans" presStyleLbl="bgSibTrans2D1" presStyleIdx="2" presStyleCnt="4"/>
      <dgm:spPr/>
      <dgm:t>
        <a:bodyPr/>
        <a:lstStyle/>
        <a:p>
          <a:endParaRPr lang="en-US"/>
        </a:p>
      </dgm:t>
    </dgm:pt>
    <dgm:pt modelId="{2798495D-CCE9-4330-A7C3-F21834F76150}" type="pres">
      <dgm:prSet presAssocID="{D340580B-4B11-4124-BEC1-4E4289443682}" presName="node" presStyleLbl="node1" presStyleIdx="2" presStyleCnt="4">
        <dgm:presLayoutVars>
          <dgm:bulletEnabled val="1"/>
        </dgm:presLayoutVars>
      </dgm:prSet>
      <dgm:spPr/>
      <dgm:t>
        <a:bodyPr/>
        <a:lstStyle/>
        <a:p>
          <a:endParaRPr lang="en-US"/>
        </a:p>
      </dgm:t>
    </dgm:pt>
    <dgm:pt modelId="{A5EEF25F-7B8D-4770-BB0F-000E8654A552}" type="pres">
      <dgm:prSet presAssocID="{001E0B26-39EB-464D-8BC8-EF7446B3F3F7}" presName="parTrans" presStyleLbl="bgSibTrans2D1" presStyleIdx="3" presStyleCnt="4"/>
      <dgm:spPr/>
      <dgm:t>
        <a:bodyPr/>
        <a:lstStyle/>
        <a:p>
          <a:endParaRPr lang="en-US"/>
        </a:p>
      </dgm:t>
    </dgm:pt>
    <dgm:pt modelId="{5BFC1379-C763-4F12-B380-261340977E6B}" type="pres">
      <dgm:prSet presAssocID="{931CDE95-5085-4E52-B3AC-106D7DD0F6B9}" presName="node" presStyleLbl="node1" presStyleIdx="3" presStyleCnt="4">
        <dgm:presLayoutVars>
          <dgm:bulletEnabled val="1"/>
        </dgm:presLayoutVars>
      </dgm:prSet>
      <dgm:spPr/>
      <dgm:t>
        <a:bodyPr/>
        <a:lstStyle/>
        <a:p>
          <a:endParaRPr lang="en-US"/>
        </a:p>
      </dgm:t>
    </dgm:pt>
  </dgm:ptLst>
  <dgm:cxnLst>
    <dgm:cxn modelId="{BDB990A0-4240-4D53-826A-C63D00BC1CF7}" type="presOf" srcId="{5BAFC1B4-EC13-43A0-881F-72911309D4BD}" destId="{DDE944C9-CD23-4759-A02F-8C8C087C3612}" srcOrd="0" destOrd="0" presId="urn:microsoft.com/office/officeart/2005/8/layout/radial4"/>
    <dgm:cxn modelId="{370A9B1C-6611-4D89-9622-855F06BA337E}" srcId="{CF081F4D-EB5F-4FC5-A7E6-67740A2F9B0D}" destId="{9E564FAA-BE26-425E-A834-67B33AA13EB1}" srcOrd="1" destOrd="0" parTransId="{5BAFC1B4-EC13-43A0-881F-72911309D4BD}" sibTransId="{1A00D5DC-E5AB-4D7B-BEA6-044B733B2335}"/>
    <dgm:cxn modelId="{502D28F6-59AF-4668-AEF5-E2DEC08B1E76}" type="presOf" srcId="{9E564FAA-BE26-425E-A834-67B33AA13EB1}" destId="{20625B77-A817-4BD3-8FD5-D4870EDC85AC}" srcOrd="0" destOrd="0" presId="urn:microsoft.com/office/officeart/2005/8/layout/radial4"/>
    <dgm:cxn modelId="{509B2338-326A-4773-8B01-B4D14A81AE99}" type="presOf" srcId="{DF80ED25-D14E-4E97-B317-80236179B921}" destId="{30EA1CCD-A21B-4803-8B4E-52D27BE3A8C8}" srcOrd="0" destOrd="0" presId="urn:microsoft.com/office/officeart/2005/8/layout/radial4"/>
    <dgm:cxn modelId="{AAD29E73-2717-4021-A1CC-C55C5E1DD7ED}" type="presOf" srcId="{D340580B-4B11-4124-BEC1-4E4289443682}" destId="{2798495D-CCE9-4330-A7C3-F21834F76150}" srcOrd="0" destOrd="0" presId="urn:microsoft.com/office/officeart/2005/8/layout/radial4"/>
    <dgm:cxn modelId="{EF83910C-B094-4044-A1EB-C5DDC455A48E}" type="presOf" srcId="{79D850E8-0E8E-436C-9C3E-19A23AB827AF}" destId="{4F85E77C-D012-42C2-AE9C-662139FB062D}" srcOrd="0" destOrd="0" presId="urn:microsoft.com/office/officeart/2005/8/layout/radial4"/>
    <dgm:cxn modelId="{5ABF52B5-5C40-49A3-A443-8621645FF555}" srcId="{DF80ED25-D14E-4E97-B317-80236179B921}" destId="{CF081F4D-EB5F-4FC5-A7E6-67740A2F9B0D}" srcOrd="0" destOrd="0" parTransId="{F6E325A4-A09F-4346-9F29-FDA9BEEA532E}" sibTransId="{92E4973E-95DC-40A7-A82B-725C3CABF141}"/>
    <dgm:cxn modelId="{61171795-AF43-4922-939B-69C05E6CE91C}" type="presOf" srcId="{931CDE95-5085-4E52-B3AC-106D7DD0F6B9}" destId="{5BFC1379-C763-4F12-B380-261340977E6B}" srcOrd="0" destOrd="0" presId="urn:microsoft.com/office/officeart/2005/8/layout/radial4"/>
    <dgm:cxn modelId="{750718FA-77E8-4EF8-A94D-40B29466FD8B}" srcId="{CF081F4D-EB5F-4FC5-A7E6-67740A2F9B0D}" destId="{D340580B-4B11-4124-BEC1-4E4289443682}" srcOrd="2" destOrd="0" parTransId="{F57A6DD6-8322-4CD3-8AA6-21A76F4D8BB9}" sibTransId="{72B33CE3-3EEA-477A-AF83-814CF66E0DD7}"/>
    <dgm:cxn modelId="{0BF0FB2A-1E3F-491B-9008-BFCE22447FC8}" srcId="{CF081F4D-EB5F-4FC5-A7E6-67740A2F9B0D}" destId="{A2F62407-0F44-474D-9721-7D6F3C703FFB}" srcOrd="0" destOrd="0" parTransId="{79D850E8-0E8E-436C-9C3E-19A23AB827AF}" sibTransId="{60FF4E30-FEDE-41DA-BE40-47E49B8A6FDF}"/>
    <dgm:cxn modelId="{0D03DFE3-01A5-4E33-92DA-F0776D5FA5D2}" srcId="{CF081F4D-EB5F-4FC5-A7E6-67740A2F9B0D}" destId="{931CDE95-5085-4E52-B3AC-106D7DD0F6B9}" srcOrd="3" destOrd="0" parTransId="{001E0B26-39EB-464D-8BC8-EF7446B3F3F7}" sibTransId="{4FA17D6B-585A-4033-9C41-D32C5CB39720}"/>
    <dgm:cxn modelId="{5D7F20CE-441F-4460-8C05-4651CB20E038}" type="presOf" srcId="{A2F62407-0F44-474D-9721-7D6F3C703FFB}" destId="{26F0A7F4-7A83-4010-B743-BD10532EC6E1}" srcOrd="0" destOrd="0" presId="urn:microsoft.com/office/officeart/2005/8/layout/radial4"/>
    <dgm:cxn modelId="{CD90B9DE-FA9D-4265-B387-C2C5A9100EE0}" type="presOf" srcId="{001E0B26-39EB-464D-8BC8-EF7446B3F3F7}" destId="{A5EEF25F-7B8D-4770-BB0F-000E8654A552}" srcOrd="0" destOrd="0" presId="urn:microsoft.com/office/officeart/2005/8/layout/radial4"/>
    <dgm:cxn modelId="{84A8F78F-46C9-4BE2-B0DB-4FA34ADE9965}" type="presOf" srcId="{F57A6DD6-8322-4CD3-8AA6-21A76F4D8BB9}" destId="{43FA21F3-CDDF-4184-9B5A-EC0A9B6E5DE1}" srcOrd="0" destOrd="0" presId="urn:microsoft.com/office/officeart/2005/8/layout/radial4"/>
    <dgm:cxn modelId="{9373559A-7898-431C-99B7-45A892286609}" type="presOf" srcId="{CF081F4D-EB5F-4FC5-A7E6-67740A2F9B0D}" destId="{4B4EC794-6334-4A49-876E-09C24D828E28}" srcOrd="0" destOrd="0" presId="urn:microsoft.com/office/officeart/2005/8/layout/radial4"/>
    <dgm:cxn modelId="{EDAF6CAF-253D-48E3-BF97-20DBA742393E}" type="presParOf" srcId="{30EA1CCD-A21B-4803-8B4E-52D27BE3A8C8}" destId="{4B4EC794-6334-4A49-876E-09C24D828E28}" srcOrd="0" destOrd="0" presId="urn:microsoft.com/office/officeart/2005/8/layout/radial4"/>
    <dgm:cxn modelId="{591487A4-2476-4B15-91ED-FBD8D4A49C61}" type="presParOf" srcId="{30EA1CCD-A21B-4803-8B4E-52D27BE3A8C8}" destId="{4F85E77C-D012-42C2-AE9C-662139FB062D}" srcOrd="1" destOrd="0" presId="urn:microsoft.com/office/officeart/2005/8/layout/radial4"/>
    <dgm:cxn modelId="{3BABB730-118D-4CBD-B2F4-775E3707D9F2}" type="presParOf" srcId="{30EA1CCD-A21B-4803-8B4E-52D27BE3A8C8}" destId="{26F0A7F4-7A83-4010-B743-BD10532EC6E1}" srcOrd="2" destOrd="0" presId="urn:microsoft.com/office/officeart/2005/8/layout/radial4"/>
    <dgm:cxn modelId="{87D1701A-CB8A-45BF-986F-431C77F1BC7C}" type="presParOf" srcId="{30EA1CCD-A21B-4803-8B4E-52D27BE3A8C8}" destId="{DDE944C9-CD23-4759-A02F-8C8C087C3612}" srcOrd="3" destOrd="0" presId="urn:microsoft.com/office/officeart/2005/8/layout/radial4"/>
    <dgm:cxn modelId="{35080546-3C1D-4D07-A87B-B0552CB119B2}" type="presParOf" srcId="{30EA1CCD-A21B-4803-8B4E-52D27BE3A8C8}" destId="{20625B77-A817-4BD3-8FD5-D4870EDC85AC}" srcOrd="4" destOrd="0" presId="urn:microsoft.com/office/officeart/2005/8/layout/radial4"/>
    <dgm:cxn modelId="{4DD0098B-47BA-46FA-AED0-F755249D9910}" type="presParOf" srcId="{30EA1CCD-A21B-4803-8B4E-52D27BE3A8C8}" destId="{43FA21F3-CDDF-4184-9B5A-EC0A9B6E5DE1}" srcOrd="5" destOrd="0" presId="urn:microsoft.com/office/officeart/2005/8/layout/radial4"/>
    <dgm:cxn modelId="{68D59A28-2E24-48A7-963E-207A79AEA336}" type="presParOf" srcId="{30EA1CCD-A21B-4803-8B4E-52D27BE3A8C8}" destId="{2798495D-CCE9-4330-A7C3-F21834F76150}" srcOrd="6" destOrd="0" presId="urn:microsoft.com/office/officeart/2005/8/layout/radial4"/>
    <dgm:cxn modelId="{3EEEC68B-C7DB-4693-A96A-39BDFC368BF2}" type="presParOf" srcId="{30EA1CCD-A21B-4803-8B4E-52D27BE3A8C8}" destId="{A5EEF25F-7B8D-4770-BB0F-000E8654A552}" srcOrd="7" destOrd="0" presId="urn:microsoft.com/office/officeart/2005/8/layout/radial4"/>
    <dgm:cxn modelId="{4DF57316-A9EA-40EA-868D-7BC14170A834}" type="presParOf" srcId="{30EA1CCD-A21B-4803-8B4E-52D27BE3A8C8}" destId="{5BFC1379-C763-4F12-B380-261340977E6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69C4BF-F2E1-4839-AB61-03F4E290882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A369A7B-B331-4007-9DCF-EEAE00FB8C42}">
      <dgm:prSet phldrT="[Text]" custT="1"/>
      <dgm:spPr>
        <a:solidFill>
          <a:srgbClr val="00AE97"/>
        </a:solidFill>
      </dgm:spPr>
      <dgm:t>
        <a:bodyPr/>
        <a:lstStyle/>
        <a:p>
          <a:r>
            <a:rPr lang="en-US" sz="2200" dirty="0"/>
            <a:t>Develop understanding of yourself to build and maintain a positive self-concept.</a:t>
          </a:r>
        </a:p>
      </dgm:t>
    </dgm:pt>
    <dgm:pt modelId="{DA8B7093-ED3C-4C43-AED6-D51DBB6667B5}" type="parTrans" cxnId="{077FB58E-C68E-4184-86D6-58EF72918923}">
      <dgm:prSet/>
      <dgm:spPr/>
      <dgm:t>
        <a:bodyPr/>
        <a:lstStyle/>
        <a:p>
          <a:endParaRPr lang="en-US" sz="2400"/>
        </a:p>
      </dgm:t>
    </dgm:pt>
    <dgm:pt modelId="{4E4801B3-79A4-40BF-9D7E-25805947BCFF}" type="sibTrans" cxnId="{077FB58E-C68E-4184-86D6-58EF72918923}">
      <dgm:prSet/>
      <dgm:spPr/>
      <dgm:t>
        <a:bodyPr/>
        <a:lstStyle/>
        <a:p>
          <a:endParaRPr lang="en-US" sz="2400"/>
        </a:p>
      </dgm:t>
    </dgm:pt>
    <dgm:pt modelId="{24409339-A8BE-406F-96EC-1D8C8B12DF5B}">
      <dgm:prSet phldrT="[Text]" custT="1"/>
      <dgm:spPr>
        <a:solidFill>
          <a:srgbClr val="00AE97">
            <a:alpha val="50000"/>
          </a:srgbClr>
        </a:solidFill>
      </dgm:spPr>
      <dgm:t>
        <a:bodyPr/>
        <a:lstStyle/>
        <a:p>
          <a:pPr>
            <a:spcAft>
              <a:spcPts val="900"/>
            </a:spcAft>
          </a:pPr>
          <a:r>
            <a:rPr lang="en-US" sz="2200" dirty="0"/>
            <a:t>The </a:t>
          </a:r>
          <a:r>
            <a:rPr lang="en-US" sz="2200" dirty="0" err="1"/>
            <a:t>StudentSDS</a:t>
          </a:r>
          <a:r>
            <a:rPr lang="en-US" sz="2200" dirty="0"/>
            <a:t> helps students identify interests, likes, and dislikes.</a:t>
          </a:r>
        </a:p>
      </dgm:t>
    </dgm:pt>
    <dgm:pt modelId="{39AEE9F7-89C3-42C1-9D6B-E02A86940C17}" type="parTrans" cxnId="{2F74332E-ECD3-4018-B5ED-D77FA65A022C}">
      <dgm:prSet/>
      <dgm:spPr/>
      <dgm:t>
        <a:bodyPr/>
        <a:lstStyle/>
        <a:p>
          <a:endParaRPr lang="en-US" sz="2400"/>
        </a:p>
      </dgm:t>
    </dgm:pt>
    <dgm:pt modelId="{2745E138-4846-4469-B891-EF2E11B1D7E1}" type="sibTrans" cxnId="{2F74332E-ECD3-4018-B5ED-D77FA65A022C}">
      <dgm:prSet/>
      <dgm:spPr/>
      <dgm:t>
        <a:bodyPr/>
        <a:lstStyle/>
        <a:p>
          <a:endParaRPr lang="en-US" sz="2400"/>
        </a:p>
      </dgm:t>
    </dgm:pt>
    <dgm:pt modelId="{188C0478-1DF9-48C3-9D04-959BADEB53DE}">
      <dgm:prSet phldrT="[Text]" custT="1"/>
      <dgm:spPr>
        <a:solidFill>
          <a:srgbClr val="00AE97"/>
        </a:solidFill>
      </dgm:spPr>
      <dgm:t>
        <a:bodyPr/>
        <a:lstStyle/>
        <a:p>
          <a:r>
            <a:rPr lang="en-US" sz="2200" dirty="0"/>
            <a:t>Integrate growth and change into your career development.</a:t>
          </a:r>
        </a:p>
      </dgm:t>
    </dgm:pt>
    <dgm:pt modelId="{A7FCBF4C-E1FE-4D0C-A7B0-AA9316D93F1A}" type="parTrans" cxnId="{42D44CE6-AF58-4FE9-97D5-98BF5BB11412}">
      <dgm:prSet/>
      <dgm:spPr/>
      <dgm:t>
        <a:bodyPr/>
        <a:lstStyle/>
        <a:p>
          <a:endParaRPr lang="en-US" sz="2400"/>
        </a:p>
      </dgm:t>
    </dgm:pt>
    <dgm:pt modelId="{6C1EF706-D890-4EDC-8809-5043F3D4D929}" type="sibTrans" cxnId="{42D44CE6-AF58-4FE9-97D5-98BF5BB11412}">
      <dgm:prSet/>
      <dgm:spPr/>
      <dgm:t>
        <a:bodyPr/>
        <a:lstStyle/>
        <a:p>
          <a:endParaRPr lang="en-US" sz="2400"/>
        </a:p>
      </dgm:t>
    </dgm:pt>
    <dgm:pt modelId="{9CF542BA-AE5C-47EE-9927-E0C65D5898FB}">
      <dgm:prSet phldrT="[Text]" custT="1"/>
      <dgm:spPr>
        <a:solidFill>
          <a:srgbClr val="00AE97">
            <a:alpha val="50000"/>
          </a:srgbClr>
        </a:solidFill>
      </dgm:spPr>
      <dgm:t>
        <a:bodyPr/>
        <a:lstStyle/>
        <a:p>
          <a:r>
            <a:rPr lang="en-US" sz="2200" dirty="0"/>
            <a:t>Provides appropriate resources (including people) to assist in students' career exploration.</a:t>
          </a:r>
        </a:p>
      </dgm:t>
    </dgm:pt>
    <dgm:pt modelId="{CD4938FF-1D71-4FED-929C-44E314ED2825}" type="parTrans" cxnId="{856C9D78-B72A-4623-9A84-5886D097FE40}">
      <dgm:prSet/>
      <dgm:spPr/>
      <dgm:t>
        <a:bodyPr/>
        <a:lstStyle/>
        <a:p>
          <a:endParaRPr lang="en-US" sz="2400"/>
        </a:p>
      </dgm:t>
    </dgm:pt>
    <dgm:pt modelId="{1B884B85-90F6-4849-A42D-379AFFFDB84E}" type="sibTrans" cxnId="{856C9D78-B72A-4623-9A84-5886D097FE40}">
      <dgm:prSet/>
      <dgm:spPr/>
      <dgm:t>
        <a:bodyPr/>
        <a:lstStyle/>
        <a:p>
          <a:endParaRPr lang="en-US" sz="2400"/>
        </a:p>
      </dgm:t>
    </dgm:pt>
    <dgm:pt modelId="{9B24DA31-E567-44C0-AF49-A5F560586809}">
      <dgm:prSet phldrT="[Text]" custT="1"/>
      <dgm:spPr>
        <a:solidFill>
          <a:srgbClr val="00AE97">
            <a:alpha val="50000"/>
          </a:srgbClr>
        </a:solidFill>
      </dgm:spPr>
      <dgm:t>
        <a:bodyPr/>
        <a:lstStyle/>
        <a:p>
          <a:pPr>
            <a:spcAft>
              <a:spcPts val="900"/>
            </a:spcAft>
          </a:pPr>
          <a:r>
            <a:rPr lang="en-US" sz="2200" dirty="0"/>
            <a:t>Allows students to assess how their interests and preferences (as seen in their Summary Code) are reflected in their career goals (Occupational Daydreams and My Occupational List).</a:t>
          </a:r>
        </a:p>
      </dgm:t>
    </dgm:pt>
    <dgm:pt modelId="{15C0558B-D521-4553-BD4F-BD9E3D96570D}" type="parTrans" cxnId="{A79782A1-A3FA-47A3-8843-ED17DB1572F5}">
      <dgm:prSet/>
      <dgm:spPr/>
      <dgm:t>
        <a:bodyPr/>
        <a:lstStyle/>
        <a:p>
          <a:endParaRPr lang="en-US" sz="2400"/>
        </a:p>
      </dgm:t>
    </dgm:pt>
    <dgm:pt modelId="{1FB9506B-3F55-477A-A578-219632D7966E}" type="sibTrans" cxnId="{A79782A1-A3FA-47A3-8843-ED17DB1572F5}">
      <dgm:prSet/>
      <dgm:spPr/>
      <dgm:t>
        <a:bodyPr/>
        <a:lstStyle/>
        <a:p>
          <a:endParaRPr lang="en-US" sz="2400"/>
        </a:p>
      </dgm:t>
    </dgm:pt>
    <dgm:pt modelId="{571A35AB-67A8-4792-B3C4-8E3F856DFC61}" type="pres">
      <dgm:prSet presAssocID="{3369C4BF-F2E1-4839-AB61-03F4E2908824}" presName="Name0" presStyleCnt="0">
        <dgm:presLayoutVars>
          <dgm:dir/>
          <dgm:animLvl val="lvl"/>
          <dgm:resizeHandles val="exact"/>
        </dgm:presLayoutVars>
      </dgm:prSet>
      <dgm:spPr/>
      <dgm:t>
        <a:bodyPr/>
        <a:lstStyle/>
        <a:p>
          <a:endParaRPr lang="en-US"/>
        </a:p>
      </dgm:t>
    </dgm:pt>
    <dgm:pt modelId="{2C659B07-A020-4EF3-8590-5B0951688147}" type="pres">
      <dgm:prSet presAssocID="{4A369A7B-B331-4007-9DCF-EEAE00FB8C42}" presName="linNode" presStyleCnt="0"/>
      <dgm:spPr/>
    </dgm:pt>
    <dgm:pt modelId="{5DE33B58-EAA7-4817-9ED8-BC9830BA2291}" type="pres">
      <dgm:prSet presAssocID="{4A369A7B-B331-4007-9DCF-EEAE00FB8C42}" presName="parentText" presStyleLbl="node1" presStyleIdx="0" presStyleCnt="2" custScaleX="90125" custScaleY="49723">
        <dgm:presLayoutVars>
          <dgm:chMax val="1"/>
          <dgm:bulletEnabled val="1"/>
        </dgm:presLayoutVars>
      </dgm:prSet>
      <dgm:spPr/>
      <dgm:t>
        <a:bodyPr/>
        <a:lstStyle/>
        <a:p>
          <a:endParaRPr lang="en-US"/>
        </a:p>
      </dgm:t>
    </dgm:pt>
    <dgm:pt modelId="{E68E1BF9-0296-41F8-91A4-67E82BC36256}" type="pres">
      <dgm:prSet presAssocID="{4A369A7B-B331-4007-9DCF-EEAE00FB8C42}" presName="descendantText" presStyleLbl="alignAccFollowNode1" presStyleIdx="0" presStyleCnt="2" custScaleX="124327" custScaleY="61374">
        <dgm:presLayoutVars>
          <dgm:bulletEnabled val="1"/>
        </dgm:presLayoutVars>
      </dgm:prSet>
      <dgm:spPr/>
      <dgm:t>
        <a:bodyPr/>
        <a:lstStyle/>
        <a:p>
          <a:endParaRPr lang="en-US"/>
        </a:p>
      </dgm:t>
    </dgm:pt>
    <dgm:pt modelId="{0FB6FBC7-D3F4-4FE0-A120-733FB54143ED}" type="pres">
      <dgm:prSet presAssocID="{4E4801B3-79A4-40BF-9D7E-25805947BCFF}" presName="sp" presStyleCnt="0"/>
      <dgm:spPr/>
    </dgm:pt>
    <dgm:pt modelId="{86F654AE-C6A6-48AF-B414-A2E1A73A45A4}" type="pres">
      <dgm:prSet presAssocID="{188C0478-1DF9-48C3-9D04-959BADEB53DE}" presName="linNode" presStyleCnt="0"/>
      <dgm:spPr/>
    </dgm:pt>
    <dgm:pt modelId="{87836A32-94C6-4F3B-A81A-8AC545587FA5}" type="pres">
      <dgm:prSet presAssocID="{188C0478-1DF9-48C3-9D04-959BADEB53DE}" presName="parentText" presStyleLbl="node1" presStyleIdx="1" presStyleCnt="2" custScaleX="88846" custScaleY="40508">
        <dgm:presLayoutVars>
          <dgm:chMax val="1"/>
          <dgm:bulletEnabled val="1"/>
        </dgm:presLayoutVars>
      </dgm:prSet>
      <dgm:spPr/>
      <dgm:t>
        <a:bodyPr/>
        <a:lstStyle/>
        <a:p>
          <a:endParaRPr lang="en-US"/>
        </a:p>
      </dgm:t>
    </dgm:pt>
    <dgm:pt modelId="{AC30C770-A58C-4CB2-8DD9-FB9587411C47}" type="pres">
      <dgm:prSet presAssocID="{188C0478-1DF9-48C3-9D04-959BADEB53DE}" presName="descendantText" presStyleLbl="alignAccFollowNode1" presStyleIdx="1" presStyleCnt="2" custScaleX="125621" custScaleY="43716">
        <dgm:presLayoutVars>
          <dgm:bulletEnabled val="1"/>
        </dgm:presLayoutVars>
      </dgm:prSet>
      <dgm:spPr/>
      <dgm:t>
        <a:bodyPr/>
        <a:lstStyle/>
        <a:p>
          <a:endParaRPr lang="en-US"/>
        </a:p>
      </dgm:t>
    </dgm:pt>
  </dgm:ptLst>
  <dgm:cxnLst>
    <dgm:cxn modelId="{077FB58E-C68E-4184-86D6-58EF72918923}" srcId="{3369C4BF-F2E1-4839-AB61-03F4E2908824}" destId="{4A369A7B-B331-4007-9DCF-EEAE00FB8C42}" srcOrd="0" destOrd="0" parTransId="{DA8B7093-ED3C-4C43-AED6-D51DBB6667B5}" sibTransId="{4E4801B3-79A4-40BF-9D7E-25805947BCFF}"/>
    <dgm:cxn modelId="{42D44CE6-AF58-4FE9-97D5-98BF5BB11412}" srcId="{3369C4BF-F2E1-4839-AB61-03F4E2908824}" destId="{188C0478-1DF9-48C3-9D04-959BADEB53DE}" srcOrd="1" destOrd="0" parTransId="{A7FCBF4C-E1FE-4D0C-A7B0-AA9316D93F1A}" sibTransId="{6C1EF706-D890-4EDC-8809-5043F3D4D929}"/>
    <dgm:cxn modelId="{2F74332E-ECD3-4018-B5ED-D77FA65A022C}" srcId="{4A369A7B-B331-4007-9DCF-EEAE00FB8C42}" destId="{24409339-A8BE-406F-96EC-1D8C8B12DF5B}" srcOrd="0" destOrd="0" parTransId="{39AEE9F7-89C3-42C1-9D6B-E02A86940C17}" sibTransId="{2745E138-4846-4469-B891-EF2E11B1D7E1}"/>
    <dgm:cxn modelId="{24F86B02-8B66-419A-9225-C887B1460380}" type="presOf" srcId="{24409339-A8BE-406F-96EC-1D8C8B12DF5B}" destId="{E68E1BF9-0296-41F8-91A4-67E82BC36256}" srcOrd="0" destOrd="0" presId="urn:microsoft.com/office/officeart/2005/8/layout/vList5"/>
    <dgm:cxn modelId="{2370A315-737D-4869-8B0B-2B270AB7E321}" type="presOf" srcId="{9B24DA31-E567-44C0-AF49-A5F560586809}" destId="{E68E1BF9-0296-41F8-91A4-67E82BC36256}" srcOrd="0" destOrd="1" presId="urn:microsoft.com/office/officeart/2005/8/layout/vList5"/>
    <dgm:cxn modelId="{F665FF13-EE8D-413E-8CE8-090A4795581E}" type="presOf" srcId="{4A369A7B-B331-4007-9DCF-EEAE00FB8C42}" destId="{5DE33B58-EAA7-4817-9ED8-BC9830BA2291}" srcOrd="0" destOrd="0" presId="urn:microsoft.com/office/officeart/2005/8/layout/vList5"/>
    <dgm:cxn modelId="{A79782A1-A3FA-47A3-8843-ED17DB1572F5}" srcId="{4A369A7B-B331-4007-9DCF-EEAE00FB8C42}" destId="{9B24DA31-E567-44C0-AF49-A5F560586809}" srcOrd="1" destOrd="0" parTransId="{15C0558B-D521-4553-BD4F-BD9E3D96570D}" sibTransId="{1FB9506B-3F55-477A-A578-219632D7966E}"/>
    <dgm:cxn modelId="{328E021B-E33D-4FD5-B0CF-6C426B25BF2A}" type="presOf" srcId="{188C0478-1DF9-48C3-9D04-959BADEB53DE}" destId="{87836A32-94C6-4F3B-A81A-8AC545587FA5}" srcOrd="0" destOrd="0" presId="urn:microsoft.com/office/officeart/2005/8/layout/vList5"/>
    <dgm:cxn modelId="{B9115DDD-954A-4D0D-8EAA-9D1C72280A00}" type="presOf" srcId="{3369C4BF-F2E1-4839-AB61-03F4E2908824}" destId="{571A35AB-67A8-4792-B3C4-8E3F856DFC61}" srcOrd="0" destOrd="0" presId="urn:microsoft.com/office/officeart/2005/8/layout/vList5"/>
    <dgm:cxn modelId="{856C9D78-B72A-4623-9A84-5886D097FE40}" srcId="{188C0478-1DF9-48C3-9D04-959BADEB53DE}" destId="{9CF542BA-AE5C-47EE-9927-E0C65D5898FB}" srcOrd="0" destOrd="0" parTransId="{CD4938FF-1D71-4FED-929C-44E314ED2825}" sibTransId="{1B884B85-90F6-4849-A42D-379AFFFDB84E}"/>
    <dgm:cxn modelId="{CF2305C8-F4F4-4D95-A94C-53504C61672D}" type="presOf" srcId="{9CF542BA-AE5C-47EE-9927-E0C65D5898FB}" destId="{AC30C770-A58C-4CB2-8DD9-FB9587411C47}" srcOrd="0" destOrd="0" presId="urn:microsoft.com/office/officeart/2005/8/layout/vList5"/>
    <dgm:cxn modelId="{C46DBDF8-4A75-489C-B2E5-AB7E19B7F7BE}" type="presParOf" srcId="{571A35AB-67A8-4792-B3C4-8E3F856DFC61}" destId="{2C659B07-A020-4EF3-8590-5B0951688147}" srcOrd="0" destOrd="0" presId="urn:microsoft.com/office/officeart/2005/8/layout/vList5"/>
    <dgm:cxn modelId="{3A0B18FC-7138-4D07-AFC4-E29E3D4476FC}" type="presParOf" srcId="{2C659B07-A020-4EF3-8590-5B0951688147}" destId="{5DE33B58-EAA7-4817-9ED8-BC9830BA2291}" srcOrd="0" destOrd="0" presId="urn:microsoft.com/office/officeart/2005/8/layout/vList5"/>
    <dgm:cxn modelId="{A1E18B32-F6DB-40B6-A122-E1172757F1DF}" type="presParOf" srcId="{2C659B07-A020-4EF3-8590-5B0951688147}" destId="{E68E1BF9-0296-41F8-91A4-67E82BC36256}" srcOrd="1" destOrd="0" presId="urn:microsoft.com/office/officeart/2005/8/layout/vList5"/>
    <dgm:cxn modelId="{7A2F29CB-10EE-4616-B97E-1EB618BBCBFD}" type="presParOf" srcId="{571A35AB-67A8-4792-B3C4-8E3F856DFC61}" destId="{0FB6FBC7-D3F4-4FE0-A120-733FB54143ED}" srcOrd="1" destOrd="0" presId="urn:microsoft.com/office/officeart/2005/8/layout/vList5"/>
    <dgm:cxn modelId="{2B506DB1-088A-496C-B16C-36B1020CA72C}" type="presParOf" srcId="{571A35AB-67A8-4792-B3C4-8E3F856DFC61}" destId="{86F654AE-C6A6-48AF-B414-A2E1A73A45A4}" srcOrd="2" destOrd="0" presId="urn:microsoft.com/office/officeart/2005/8/layout/vList5"/>
    <dgm:cxn modelId="{6774A55C-453F-435C-A1DD-77B10118359F}" type="presParOf" srcId="{86F654AE-C6A6-48AF-B414-A2E1A73A45A4}" destId="{87836A32-94C6-4F3B-A81A-8AC545587FA5}" srcOrd="0" destOrd="0" presId="urn:microsoft.com/office/officeart/2005/8/layout/vList5"/>
    <dgm:cxn modelId="{5AF6F073-65B8-4979-BF41-F6EA3B933CFF}" type="presParOf" srcId="{86F654AE-C6A6-48AF-B414-A2E1A73A45A4}" destId="{AC30C770-A58C-4CB2-8DD9-FB9587411C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69C4BF-F2E1-4839-AB61-03F4E290882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A369A7B-B331-4007-9DCF-EEAE00FB8C42}">
      <dgm:prSet phldrT="[Text]" custT="1"/>
      <dgm:spPr>
        <a:solidFill>
          <a:srgbClr val="00AE97"/>
        </a:solidFill>
      </dgm:spPr>
      <dgm:t>
        <a:bodyPr/>
        <a:lstStyle/>
        <a:p>
          <a:r>
            <a:rPr lang="en-US" sz="2000" dirty="0"/>
            <a:t>Attain educational achievement and performance levels needed to reach </a:t>
          </a:r>
          <a:br>
            <a:rPr lang="en-US" sz="2000" dirty="0"/>
          </a:br>
          <a:r>
            <a:rPr lang="en-US" sz="2000" dirty="0"/>
            <a:t>your personal and </a:t>
          </a:r>
          <a:br>
            <a:rPr lang="en-US" sz="2000" dirty="0"/>
          </a:br>
          <a:r>
            <a:rPr lang="en-US" sz="2000" dirty="0"/>
            <a:t>career goals.</a:t>
          </a:r>
        </a:p>
      </dgm:t>
    </dgm:pt>
    <dgm:pt modelId="{DA8B7093-ED3C-4C43-AED6-D51DBB6667B5}" type="parTrans" cxnId="{077FB58E-C68E-4184-86D6-58EF72918923}">
      <dgm:prSet/>
      <dgm:spPr/>
      <dgm:t>
        <a:bodyPr/>
        <a:lstStyle/>
        <a:p>
          <a:endParaRPr lang="en-US" sz="2000"/>
        </a:p>
      </dgm:t>
    </dgm:pt>
    <dgm:pt modelId="{4E4801B3-79A4-40BF-9D7E-25805947BCFF}" type="sibTrans" cxnId="{077FB58E-C68E-4184-86D6-58EF72918923}">
      <dgm:prSet/>
      <dgm:spPr/>
      <dgm:t>
        <a:bodyPr/>
        <a:lstStyle/>
        <a:p>
          <a:endParaRPr lang="en-US" sz="2000"/>
        </a:p>
      </dgm:t>
    </dgm:pt>
    <dgm:pt modelId="{24409339-A8BE-406F-96EC-1D8C8B12DF5B}">
      <dgm:prSet phldrT="[Text]" custT="1"/>
      <dgm:spPr>
        <a:solidFill>
          <a:srgbClr val="00AE97">
            <a:alpha val="50000"/>
          </a:srgbClr>
        </a:solidFill>
      </dgm:spPr>
      <dgm:t>
        <a:bodyPr/>
        <a:lstStyle/>
        <a:p>
          <a:pPr>
            <a:spcAft>
              <a:spcPts val="900"/>
            </a:spcAft>
          </a:pPr>
          <a:r>
            <a:rPr lang="en-US" sz="2000" dirty="0"/>
            <a:t>Reviewing occupations and programs of study helps students recognize the importance of educational achievement on career goals.</a:t>
          </a:r>
        </a:p>
      </dgm:t>
    </dgm:pt>
    <dgm:pt modelId="{39AEE9F7-89C3-42C1-9D6B-E02A86940C17}" type="parTrans" cxnId="{2F74332E-ECD3-4018-B5ED-D77FA65A022C}">
      <dgm:prSet/>
      <dgm:spPr/>
      <dgm:t>
        <a:bodyPr/>
        <a:lstStyle/>
        <a:p>
          <a:endParaRPr lang="en-US" sz="2000"/>
        </a:p>
      </dgm:t>
    </dgm:pt>
    <dgm:pt modelId="{2745E138-4846-4469-B891-EF2E11B1D7E1}" type="sibTrans" cxnId="{2F74332E-ECD3-4018-B5ED-D77FA65A022C}">
      <dgm:prSet/>
      <dgm:spPr/>
      <dgm:t>
        <a:bodyPr/>
        <a:lstStyle/>
        <a:p>
          <a:endParaRPr lang="en-US" sz="2000"/>
        </a:p>
      </dgm:t>
    </dgm:pt>
    <dgm:pt modelId="{188C0478-1DF9-48C3-9D04-959BADEB53DE}">
      <dgm:prSet phldrT="[Text]" custT="1"/>
      <dgm:spPr>
        <a:solidFill>
          <a:srgbClr val="00AE97"/>
        </a:solidFill>
      </dgm:spPr>
      <dgm:t>
        <a:bodyPr/>
        <a:lstStyle/>
        <a:p>
          <a:r>
            <a:rPr lang="en-US" sz="2000" dirty="0"/>
            <a:t>Participate in ongoing lifelong learning experiences to enhance your ability to function effectively in a diverse and changing economy.</a:t>
          </a:r>
        </a:p>
      </dgm:t>
    </dgm:pt>
    <dgm:pt modelId="{A7FCBF4C-E1FE-4D0C-A7B0-AA9316D93F1A}" type="parTrans" cxnId="{42D44CE6-AF58-4FE9-97D5-98BF5BB11412}">
      <dgm:prSet/>
      <dgm:spPr/>
      <dgm:t>
        <a:bodyPr/>
        <a:lstStyle/>
        <a:p>
          <a:endParaRPr lang="en-US" sz="2000"/>
        </a:p>
      </dgm:t>
    </dgm:pt>
    <dgm:pt modelId="{6C1EF706-D890-4EDC-8809-5043F3D4D929}" type="sibTrans" cxnId="{42D44CE6-AF58-4FE9-97D5-98BF5BB11412}">
      <dgm:prSet/>
      <dgm:spPr/>
      <dgm:t>
        <a:bodyPr/>
        <a:lstStyle/>
        <a:p>
          <a:endParaRPr lang="en-US" sz="2000"/>
        </a:p>
      </dgm:t>
    </dgm:pt>
    <dgm:pt modelId="{9CF542BA-AE5C-47EE-9927-E0C65D5898FB}">
      <dgm:prSet phldrT="[Text]" custT="1"/>
      <dgm:spPr>
        <a:solidFill>
          <a:srgbClr val="00AE97">
            <a:alpha val="50000"/>
          </a:srgbClr>
        </a:solidFill>
      </dgm:spPr>
      <dgm:t>
        <a:bodyPr/>
        <a:lstStyle/>
        <a:p>
          <a:r>
            <a:rPr lang="en-US" sz="2000" dirty="0"/>
            <a:t>The </a:t>
          </a:r>
          <a:r>
            <a:rPr lang="en-US" sz="2000" dirty="0" err="1"/>
            <a:t>StudentSDS</a:t>
          </a:r>
          <a:r>
            <a:rPr lang="en-US" sz="2000" dirty="0"/>
            <a:t> may be a student's first time exploring careers via an interactive learning experience.</a:t>
          </a:r>
        </a:p>
      </dgm:t>
    </dgm:pt>
    <dgm:pt modelId="{CD4938FF-1D71-4FED-929C-44E314ED2825}" type="parTrans" cxnId="{856C9D78-B72A-4623-9A84-5886D097FE40}">
      <dgm:prSet/>
      <dgm:spPr/>
      <dgm:t>
        <a:bodyPr/>
        <a:lstStyle/>
        <a:p>
          <a:endParaRPr lang="en-US" sz="2000"/>
        </a:p>
      </dgm:t>
    </dgm:pt>
    <dgm:pt modelId="{1B884B85-90F6-4849-A42D-379AFFFDB84E}" type="sibTrans" cxnId="{856C9D78-B72A-4623-9A84-5886D097FE40}">
      <dgm:prSet/>
      <dgm:spPr/>
      <dgm:t>
        <a:bodyPr/>
        <a:lstStyle/>
        <a:p>
          <a:endParaRPr lang="en-US" sz="2000"/>
        </a:p>
      </dgm:t>
    </dgm:pt>
    <dgm:pt modelId="{3DFBDF5F-8FA0-4E68-8032-92F269733A8B}">
      <dgm:prSet phldrT="[Text]" custT="1"/>
      <dgm:spPr>
        <a:solidFill>
          <a:srgbClr val="00AE97">
            <a:alpha val="50000"/>
          </a:srgbClr>
        </a:solidFill>
      </dgm:spPr>
      <dgm:t>
        <a:bodyPr/>
        <a:lstStyle/>
        <a:p>
          <a:pPr>
            <a:spcAft>
              <a:spcPts val="900"/>
            </a:spcAft>
          </a:pPr>
          <a:r>
            <a:rPr lang="en-US" sz="2000" dirty="0"/>
            <a:t>The Individualized Career/Education Plan provides guidance on planning for their current and future educational needs.</a:t>
          </a:r>
        </a:p>
      </dgm:t>
    </dgm:pt>
    <dgm:pt modelId="{F37EB850-DA42-4EA2-B051-E92EB40A4BD0}" type="parTrans" cxnId="{6E3AAA89-3950-45AC-B442-0BDC55C472F9}">
      <dgm:prSet/>
      <dgm:spPr/>
      <dgm:t>
        <a:bodyPr/>
        <a:lstStyle/>
        <a:p>
          <a:endParaRPr lang="en-US" sz="2000"/>
        </a:p>
      </dgm:t>
    </dgm:pt>
    <dgm:pt modelId="{8C58856B-6A37-413D-BDCD-D0A957B9F9AF}" type="sibTrans" cxnId="{6E3AAA89-3950-45AC-B442-0BDC55C472F9}">
      <dgm:prSet/>
      <dgm:spPr/>
      <dgm:t>
        <a:bodyPr/>
        <a:lstStyle/>
        <a:p>
          <a:endParaRPr lang="en-US" sz="2000"/>
        </a:p>
      </dgm:t>
    </dgm:pt>
    <dgm:pt modelId="{D3C8B2FC-9A92-4904-ADCA-76AA4A54417F}">
      <dgm:prSet phldrT="[Text]" custT="1"/>
      <dgm:spPr>
        <a:solidFill>
          <a:srgbClr val="00AE97">
            <a:alpha val="50000"/>
          </a:srgbClr>
        </a:solidFill>
      </dgm:spPr>
      <dgm:t>
        <a:bodyPr/>
        <a:lstStyle/>
        <a:p>
          <a:pPr>
            <a:spcAft>
              <a:spcPts val="900"/>
            </a:spcAft>
          </a:pPr>
          <a:r>
            <a:rPr lang="en-US" sz="2000" dirty="0"/>
            <a:t>The programs of study list helps students identify learning experiences available to them as well as specific education/training programs.</a:t>
          </a:r>
        </a:p>
      </dgm:t>
    </dgm:pt>
    <dgm:pt modelId="{D5E64F9E-4323-4E62-BB3E-DFBFE81B1251}" type="parTrans" cxnId="{FA4293E1-801B-4175-8EDF-78B4770756F6}">
      <dgm:prSet/>
      <dgm:spPr/>
      <dgm:t>
        <a:bodyPr/>
        <a:lstStyle/>
        <a:p>
          <a:endParaRPr lang="en-US" sz="2000"/>
        </a:p>
      </dgm:t>
    </dgm:pt>
    <dgm:pt modelId="{DEECD042-4E02-4BC4-B03A-CD55B6B45688}" type="sibTrans" cxnId="{FA4293E1-801B-4175-8EDF-78B4770756F6}">
      <dgm:prSet/>
      <dgm:spPr/>
      <dgm:t>
        <a:bodyPr/>
        <a:lstStyle/>
        <a:p>
          <a:endParaRPr lang="en-US" sz="2000"/>
        </a:p>
      </dgm:t>
    </dgm:pt>
    <dgm:pt modelId="{571A35AB-67A8-4792-B3C4-8E3F856DFC61}" type="pres">
      <dgm:prSet presAssocID="{3369C4BF-F2E1-4839-AB61-03F4E2908824}" presName="Name0" presStyleCnt="0">
        <dgm:presLayoutVars>
          <dgm:dir/>
          <dgm:animLvl val="lvl"/>
          <dgm:resizeHandles val="exact"/>
        </dgm:presLayoutVars>
      </dgm:prSet>
      <dgm:spPr/>
      <dgm:t>
        <a:bodyPr/>
        <a:lstStyle/>
        <a:p>
          <a:endParaRPr lang="en-US"/>
        </a:p>
      </dgm:t>
    </dgm:pt>
    <dgm:pt modelId="{2C659B07-A020-4EF3-8590-5B0951688147}" type="pres">
      <dgm:prSet presAssocID="{4A369A7B-B331-4007-9DCF-EEAE00FB8C42}" presName="linNode" presStyleCnt="0"/>
      <dgm:spPr/>
    </dgm:pt>
    <dgm:pt modelId="{5DE33B58-EAA7-4817-9ED8-BC9830BA2291}" type="pres">
      <dgm:prSet presAssocID="{4A369A7B-B331-4007-9DCF-EEAE00FB8C42}" presName="parentText" presStyleLbl="node1" presStyleIdx="0" presStyleCnt="2" custScaleX="99512" custScaleY="122303">
        <dgm:presLayoutVars>
          <dgm:chMax val="1"/>
          <dgm:bulletEnabled val="1"/>
        </dgm:presLayoutVars>
      </dgm:prSet>
      <dgm:spPr/>
      <dgm:t>
        <a:bodyPr/>
        <a:lstStyle/>
        <a:p>
          <a:endParaRPr lang="en-US"/>
        </a:p>
      </dgm:t>
    </dgm:pt>
    <dgm:pt modelId="{E68E1BF9-0296-41F8-91A4-67E82BC36256}" type="pres">
      <dgm:prSet presAssocID="{4A369A7B-B331-4007-9DCF-EEAE00FB8C42}" presName="descendantText" presStyleLbl="alignAccFollowNode1" presStyleIdx="0" presStyleCnt="2" custScaleX="98661" custScaleY="187809">
        <dgm:presLayoutVars>
          <dgm:bulletEnabled val="1"/>
        </dgm:presLayoutVars>
      </dgm:prSet>
      <dgm:spPr/>
      <dgm:t>
        <a:bodyPr/>
        <a:lstStyle/>
        <a:p>
          <a:endParaRPr lang="en-US"/>
        </a:p>
      </dgm:t>
    </dgm:pt>
    <dgm:pt modelId="{0FB6FBC7-D3F4-4FE0-A120-733FB54143ED}" type="pres">
      <dgm:prSet presAssocID="{4E4801B3-79A4-40BF-9D7E-25805947BCFF}" presName="sp" presStyleCnt="0"/>
      <dgm:spPr/>
    </dgm:pt>
    <dgm:pt modelId="{86F654AE-C6A6-48AF-B414-A2E1A73A45A4}" type="pres">
      <dgm:prSet presAssocID="{188C0478-1DF9-48C3-9D04-959BADEB53DE}" presName="linNode" presStyleCnt="0"/>
      <dgm:spPr/>
    </dgm:pt>
    <dgm:pt modelId="{87836A32-94C6-4F3B-A81A-8AC545587FA5}" type="pres">
      <dgm:prSet presAssocID="{188C0478-1DF9-48C3-9D04-959BADEB53DE}" presName="parentText" presStyleLbl="node1" presStyleIdx="1" presStyleCnt="2" custScaleX="101003">
        <dgm:presLayoutVars>
          <dgm:chMax val="1"/>
          <dgm:bulletEnabled val="1"/>
        </dgm:presLayoutVars>
      </dgm:prSet>
      <dgm:spPr/>
      <dgm:t>
        <a:bodyPr/>
        <a:lstStyle/>
        <a:p>
          <a:endParaRPr lang="en-US"/>
        </a:p>
      </dgm:t>
    </dgm:pt>
    <dgm:pt modelId="{AC30C770-A58C-4CB2-8DD9-FB9587411C47}" type="pres">
      <dgm:prSet presAssocID="{188C0478-1DF9-48C3-9D04-959BADEB53DE}" presName="descendantText" presStyleLbl="alignAccFollowNode1" presStyleIdx="1" presStyleCnt="2" custScaleX="96108">
        <dgm:presLayoutVars>
          <dgm:bulletEnabled val="1"/>
        </dgm:presLayoutVars>
      </dgm:prSet>
      <dgm:spPr/>
      <dgm:t>
        <a:bodyPr/>
        <a:lstStyle/>
        <a:p>
          <a:endParaRPr lang="en-US"/>
        </a:p>
      </dgm:t>
    </dgm:pt>
  </dgm:ptLst>
  <dgm:cxnLst>
    <dgm:cxn modelId="{FA4293E1-801B-4175-8EDF-78B4770756F6}" srcId="{4A369A7B-B331-4007-9DCF-EEAE00FB8C42}" destId="{D3C8B2FC-9A92-4904-ADCA-76AA4A54417F}" srcOrd="2" destOrd="0" parTransId="{D5E64F9E-4323-4E62-BB3E-DFBFE81B1251}" sibTransId="{DEECD042-4E02-4BC4-B03A-CD55B6B45688}"/>
    <dgm:cxn modelId="{8A6A3898-2BB6-4E99-8A3C-E5DC15C8819D}" type="presOf" srcId="{D3C8B2FC-9A92-4904-ADCA-76AA4A54417F}" destId="{E68E1BF9-0296-41F8-91A4-67E82BC36256}" srcOrd="0" destOrd="2" presId="urn:microsoft.com/office/officeart/2005/8/layout/vList5"/>
    <dgm:cxn modelId="{CF2305C8-F4F4-4D95-A94C-53504C61672D}" type="presOf" srcId="{9CF542BA-AE5C-47EE-9927-E0C65D5898FB}" destId="{AC30C770-A58C-4CB2-8DD9-FB9587411C47}" srcOrd="0" destOrd="0" presId="urn:microsoft.com/office/officeart/2005/8/layout/vList5"/>
    <dgm:cxn modelId="{6E3AAA89-3950-45AC-B442-0BDC55C472F9}" srcId="{4A369A7B-B331-4007-9DCF-EEAE00FB8C42}" destId="{3DFBDF5F-8FA0-4E68-8032-92F269733A8B}" srcOrd="1" destOrd="0" parTransId="{F37EB850-DA42-4EA2-B051-E92EB40A4BD0}" sibTransId="{8C58856B-6A37-413D-BDCD-D0A957B9F9AF}"/>
    <dgm:cxn modelId="{F665FF13-EE8D-413E-8CE8-090A4795581E}" type="presOf" srcId="{4A369A7B-B331-4007-9DCF-EEAE00FB8C42}" destId="{5DE33B58-EAA7-4817-9ED8-BC9830BA2291}" srcOrd="0" destOrd="0" presId="urn:microsoft.com/office/officeart/2005/8/layout/vList5"/>
    <dgm:cxn modelId="{42D44CE6-AF58-4FE9-97D5-98BF5BB11412}" srcId="{3369C4BF-F2E1-4839-AB61-03F4E2908824}" destId="{188C0478-1DF9-48C3-9D04-959BADEB53DE}" srcOrd="1" destOrd="0" parTransId="{A7FCBF4C-E1FE-4D0C-A7B0-AA9316D93F1A}" sibTransId="{6C1EF706-D890-4EDC-8809-5043F3D4D929}"/>
    <dgm:cxn modelId="{077FB58E-C68E-4184-86D6-58EF72918923}" srcId="{3369C4BF-F2E1-4839-AB61-03F4E2908824}" destId="{4A369A7B-B331-4007-9DCF-EEAE00FB8C42}" srcOrd="0" destOrd="0" parTransId="{DA8B7093-ED3C-4C43-AED6-D51DBB6667B5}" sibTransId="{4E4801B3-79A4-40BF-9D7E-25805947BCFF}"/>
    <dgm:cxn modelId="{24F86B02-8B66-419A-9225-C887B1460380}" type="presOf" srcId="{24409339-A8BE-406F-96EC-1D8C8B12DF5B}" destId="{E68E1BF9-0296-41F8-91A4-67E82BC36256}" srcOrd="0" destOrd="0" presId="urn:microsoft.com/office/officeart/2005/8/layout/vList5"/>
    <dgm:cxn modelId="{328E021B-E33D-4FD5-B0CF-6C426B25BF2A}" type="presOf" srcId="{188C0478-1DF9-48C3-9D04-959BADEB53DE}" destId="{87836A32-94C6-4F3B-A81A-8AC545587FA5}" srcOrd="0" destOrd="0" presId="urn:microsoft.com/office/officeart/2005/8/layout/vList5"/>
    <dgm:cxn modelId="{530AAB28-5C4E-4CD6-980E-2A077BD0078A}" type="presOf" srcId="{3DFBDF5F-8FA0-4E68-8032-92F269733A8B}" destId="{E68E1BF9-0296-41F8-91A4-67E82BC36256}" srcOrd="0" destOrd="1" presId="urn:microsoft.com/office/officeart/2005/8/layout/vList5"/>
    <dgm:cxn modelId="{2F74332E-ECD3-4018-B5ED-D77FA65A022C}" srcId="{4A369A7B-B331-4007-9DCF-EEAE00FB8C42}" destId="{24409339-A8BE-406F-96EC-1D8C8B12DF5B}" srcOrd="0" destOrd="0" parTransId="{39AEE9F7-89C3-42C1-9D6B-E02A86940C17}" sibTransId="{2745E138-4846-4469-B891-EF2E11B1D7E1}"/>
    <dgm:cxn modelId="{856C9D78-B72A-4623-9A84-5886D097FE40}" srcId="{188C0478-1DF9-48C3-9D04-959BADEB53DE}" destId="{9CF542BA-AE5C-47EE-9927-E0C65D5898FB}" srcOrd="0" destOrd="0" parTransId="{CD4938FF-1D71-4FED-929C-44E314ED2825}" sibTransId="{1B884B85-90F6-4849-A42D-379AFFFDB84E}"/>
    <dgm:cxn modelId="{B9115DDD-954A-4D0D-8EAA-9D1C72280A00}" type="presOf" srcId="{3369C4BF-F2E1-4839-AB61-03F4E2908824}" destId="{571A35AB-67A8-4792-B3C4-8E3F856DFC61}" srcOrd="0" destOrd="0" presId="urn:microsoft.com/office/officeart/2005/8/layout/vList5"/>
    <dgm:cxn modelId="{C46DBDF8-4A75-489C-B2E5-AB7E19B7F7BE}" type="presParOf" srcId="{571A35AB-67A8-4792-B3C4-8E3F856DFC61}" destId="{2C659B07-A020-4EF3-8590-5B0951688147}" srcOrd="0" destOrd="0" presId="urn:microsoft.com/office/officeart/2005/8/layout/vList5"/>
    <dgm:cxn modelId="{3A0B18FC-7138-4D07-AFC4-E29E3D4476FC}" type="presParOf" srcId="{2C659B07-A020-4EF3-8590-5B0951688147}" destId="{5DE33B58-EAA7-4817-9ED8-BC9830BA2291}" srcOrd="0" destOrd="0" presId="urn:microsoft.com/office/officeart/2005/8/layout/vList5"/>
    <dgm:cxn modelId="{A1E18B32-F6DB-40B6-A122-E1172757F1DF}" type="presParOf" srcId="{2C659B07-A020-4EF3-8590-5B0951688147}" destId="{E68E1BF9-0296-41F8-91A4-67E82BC36256}" srcOrd="1" destOrd="0" presId="urn:microsoft.com/office/officeart/2005/8/layout/vList5"/>
    <dgm:cxn modelId="{7A2F29CB-10EE-4616-B97E-1EB618BBCBFD}" type="presParOf" srcId="{571A35AB-67A8-4792-B3C4-8E3F856DFC61}" destId="{0FB6FBC7-D3F4-4FE0-A120-733FB54143ED}" srcOrd="1" destOrd="0" presId="urn:microsoft.com/office/officeart/2005/8/layout/vList5"/>
    <dgm:cxn modelId="{2B506DB1-088A-496C-B16C-36B1020CA72C}" type="presParOf" srcId="{571A35AB-67A8-4792-B3C4-8E3F856DFC61}" destId="{86F654AE-C6A6-48AF-B414-A2E1A73A45A4}" srcOrd="2" destOrd="0" presId="urn:microsoft.com/office/officeart/2005/8/layout/vList5"/>
    <dgm:cxn modelId="{6774A55C-453F-435C-A1DD-77B10118359F}" type="presParOf" srcId="{86F654AE-C6A6-48AF-B414-A2E1A73A45A4}" destId="{87836A32-94C6-4F3B-A81A-8AC545587FA5}" srcOrd="0" destOrd="0" presId="urn:microsoft.com/office/officeart/2005/8/layout/vList5"/>
    <dgm:cxn modelId="{5AF6F073-65B8-4979-BF41-F6EA3B933CFF}" type="presParOf" srcId="{86F654AE-C6A6-48AF-B414-A2E1A73A45A4}" destId="{AC30C770-A58C-4CB2-8DD9-FB9587411C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54EFDD-74E9-4426-866C-89EEAE0114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FE2C75-6128-4F1C-A2E7-00FB233E2C83}">
      <dgm:prSet phldrT="[Text]" custT="1"/>
      <dgm:spPr>
        <a:solidFill>
          <a:srgbClr val="00AE97"/>
        </a:solidFill>
      </dgm:spPr>
      <dgm:t>
        <a:bodyPr/>
        <a:lstStyle/>
        <a:p>
          <a:r>
            <a:rPr lang="en-US" sz="2000" dirty="0"/>
            <a:t>Create and manage a </a:t>
          </a:r>
          <a:br>
            <a:rPr lang="en-US" sz="2000" dirty="0"/>
          </a:br>
          <a:r>
            <a:rPr lang="en-US" sz="2000" dirty="0"/>
            <a:t>career plan that meets </a:t>
          </a:r>
          <a:br>
            <a:rPr lang="en-US" sz="2000" dirty="0"/>
          </a:br>
          <a:r>
            <a:rPr lang="en-US" sz="2000" dirty="0"/>
            <a:t>your career goals.</a:t>
          </a:r>
        </a:p>
      </dgm:t>
    </dgm:pt>
    <dgm:pt modelId="{EA5C6801-C0BC-4CCF-8A4F-865B4C94C1E7}" type="parTrans" cxnId="{5FB7033F-7930-4E6D-B7C9-D6FC77AE56F3}">
      <dgm:prSet/>
      <dgm:spPr/>
      <dgm:t>
        <a:bodyPr/>
        <a:lstStyle/>
        <a:p>
          <a:endParaRPr lang="en-US" sz="2000"/>
        </a:p>
      </dgm:t>
    </dgm:pt>
    <dgm:pt modelId="{1929FF3F-F9E5-42AA-B886-43870A6B44BE}" type="sibTrans" cxnId="{5FB7033F-7930-4E6D-B7C9-D6FC77AE56F3}">
      <dgm:prSet/>
      <dgm:spPr/>
      <dgm:t>
        <a:bodyPr/>
        <a:lstStyle/>
        <a:p>
          <a:endParaRPr lang="en-US" sz="2000"/>
        </a:p>
      </dgm:t>
    </dgm:pt>
    <dgm:pt modelId="{B1F32745-45DD-49AA-B91C-CA38EACFF206}">
      <dgm:prSet phldrT="[Text]" custT="1"/>
      <dgm:spPr>
        <a:solidFill>
          <a:srgbClr val="00AE97">
            <a:alpha val="50000"/>
          </a:srgbClr>
        </a:solidFill>
      </dgm:spPr>
      <dgm:t>
        <a:bodyPr/>
        <a:lstStyle/>
        <a:p>
          <a:pPr>
            <a:spcAft>
              <a:spcPts val="900"/>
            </a:spcAft>
          </a:pPr>
          <a:r>
            <a:rPr lang="en-US" sz="2000" dirty="0"/>
            <a:t>Students create a career plan by generating an occupational list and a programs of study list.</a:t>
          </a:r>
        </a:p>
      </dgm:t>
    </dgm:pt>
    <dgm:pt modelId="{A2E76BCE-37C3-413C-9F1B-86B0588F2E8A}" type="parTrans" cxnId="{2B143761-973F-4940-9637-E8F5DCC61626}">
      <dgm:prSet/>
      <dgm:spPr/>
      <dgm:t>
        <a:bodyPr/>
        <a:lstStyle/>
        <a:p>
          <a:endParaRPr lang="en-US" sz="2000"/>
        </a:p>
      </dgm:t>
    </dgm:pt>
    <dgm:pt modelId="{E980FC21-D7E6-4101-B1CE-8F2C07147FFB}" type="sibTrans" cxnId="{2B143761-973F-4940-9637-E8F5DCC61626}">
      <dgm:prSet/>
      <dgm:spPr/>
      <dgm:t>
        <a:bodyPr/>
        <a:lstStyle/>
        <a:p>
          <a:endParaRPr lang="en-US" sz="2000"/>
        </a:p>
      </dgm:t>
    </dgm:pt>
    <dgm:pt modelId="{6DB865D8-C84E-4DD1-AA02-05C08AA6A3E8}">
      <dgm:prSet phldrT="[Text]" custT="1"/>
      <dgm:spPr>
        <a:solidFill>
          <a:srgbClr val="00AE97"/>
        </a:solidFill>
      </dgm:spPr>
      <dgm:t>
        <a:bodyPr/>
        <a:lstStyle/>
        <a:p>
          <a:r>
            <a:rPr lang="en-US" sz="2000" dirty="0"/>
            <a:t>Use a process of decision-making as one component </a:t>
          </a:r>
          <a:br>
            <a:rPr lang="en-US" sz="2000" dirty="0"/>
          </a:br>
          <a:r>
            <a:rPr lang="en-US" sz="2000" dirty="0"/>
            <a:t>of career development.</a:t>
          </a:r>
        </a:p>
      </dgm:t>
    </dgm:pt>
    <dgm:pt modelId="{8106287E-084E-4063-AD31-821666D9149C}" type="parTrans" cxnId="{F34A80D8-B513-4A35-9D2A-624C1C0BD52A}">
      <dgm:prSet/>
      <dgm:spPr/>
      <dgm:t>
        <a:bodyPr/>
        <a:lstStyle/>
        <a:p>
          <a:endParaRPr lang="en-US" sz="2000"/>
        </a:p>
      </dgm:t>
    </dgm:pt>
    <dgm:pt modelId="{6FF581A7-EA26-41A6-B49E-E39B98A3A4EF}" type="sibTrans" cxnId="{F34A80D8-B513-4A35-9D2A-624C1C0BD52A}">
      <dgm:prSet/>
      <dgm:spPr/>
      <dgm:t>
        <a:bodyPr/>
        <a:lstStyle/>
        <a:p>
          <a:endParaRPr lang="en-US" sz="2000"/>
        </a:p>
      </dgm:t>
    </dgm:pt>
    <dgm:pt modelId="{72F1431D-D81E-4996-AE30-C2E0D3880834}">
      <dgm:prSet phldrT="[Text]" custT="1"/>
      <dgm:spPr>
        <a:solidFill>
          <a:srgbClr val="00AE97">
            <a:alpha val="50000"/>
          </a:srgbClr>
        </a:solidFill>
      </dgm:spPr>
      <dgm:t>
        <a:bodyPr/>
        <a:lstStyle/>
        <a:p>
          <a:r>
            <a:rPr lang="en-US" sz="2000" dirty="0"/>
            <a:t>The StudentSDS Report and You and Your Career Workbook encourage activities and reflection to enhance decision-making.</a:t>
          </a:r>
        </a:p>
      </dgm:t>
    </dgm:pt>
    <dgm:pt modelId="{1DBDD888-3496-4049-8E22-268880977AA0}" type="parTrans" cxnId="{1347188F-6134-4AD3-A29E-8864AD01B148}">
      <dgm:prSet/>
      <dgm:spPr/>
      <dgm:t>
        <a:bodyPr/>
        <a:lstStyle/>
        <a:p>
          <a:endParaRPr lang="en-US" sz="2000"/>
        </a:p>
      </dgm:t>
    </dgm:pt>
    <dgm:pt modelId="{86BAAA67-7E31-42AC-A75E-7E681EE1E808}" type="sibTrans" cxnId="{1347188F-6134-4AD3-A29E-8864AD01B148}">
      <dgm:prSet/>
      <dgm:spPr/>
      <dgm:t>
        <a:bodyPr/>
        <a:lstStyle/>
        <a:p>
          <a:endParaRPr lang="en-US" sz="2000"/>
        </a:p>
      </dgm:t>
    </dgm:pt>
    <dgm:pt modelId="{EBEA4AFF-30CD-4702-AF6F-D16B23FF3E07}">
      <dgm:prSet phldrT="[Text]" custT="1"/>
      <dgm:spPr>
        <a:solidFill>
          <a:srgbClr val="00AE97"/>
        </a:solidFill>
      </dgm:spPr>
      <dgm:t>
        <a:bodyPr/>
        <a:lstStyle/>
        <a:p>
          <a:r>
            <a:rPr lang="en-US" sz="2000" dirty="0"/>
            <a:t>Use accurate, current, and unbiased career information during career planning and management.</a:t>
          </a:r>
        </a:p>
      </dgm:t>
    </dgm:pt>
    <dgm:pt modelId="{97D5F280-DF88-40A3-8B74-5F7DEF1FA4FF}" type="parTrans" cxnId="{6EA0FFAE-F91F-4D52-9866-1568E0413C7C}">
      <dgm:prSet/>
      <dgm:spPr/>
      <dgm:t>
        <a:bodyPr/>
        <a:lstStyle/>
        <a:p>
          <a:endParaRPr lang="en-US" sz="2000"/>
        </a:p>
      </dgm:t>
    </dgm:pt>
    <dgm:pt modelId="{6C97D74A-2385-4DB4-83C0-FC84CB9E82DF}" type="sibTrans" cxnId="{6EA0FFAE-F91F-4D52-9866-1568E0413C7C}">
      <dgm:prSet/>
      <dgm:spPr/>
      <dgm:t>
        <a:bodyPr/>
        <a:lstStyle/>
        <a:p>
          <a:endParaRPr lang="en-US" sz="2000"/>
        </a:p>
      </dgm:t>
    </dgm:pt>
    <dgm:pt modelId="{CCF99901-D86D-4D75-8954-EDA0A16C3FB8}">
      <dgm:prSet phldrT="[Text]" custT="1"/>
      <dgm:spPr>
        <a:solidFill>
          <a:srgbClr val="00AE97">
            <a:alpha val="50000"/>
          </a:srgbClr>
        </a:solidFill>
      </dgm:spPr>
      <dgm:t>
        <a:bodyPr/>
        <a:lstStyle/>
        <a:p>
          <a:r>
            <a:rPr lang="en-US" sz="2000" dirty="0"/>
            <a:t>The StudentSDS Report and materials are regularly updated.</a:t>
          </a:r>
        </a:p>
      </dgm:t>
    </dgm:pt>
    <dgm:pt modelId="{E43AD5D3-1969-4DDC-AECF-2E34A5129209}" type="parTrans" cxnId="{B467CDDE-9403-455D-B78E-D65A96F26E26}">
      <dgm:prSet/>
      <dgm:spPr/>
      <dgm:t>
        <a:bodyPr/>
        <a:lstStyle/>
        <a:p>
          <a:endParaRPr lang="en-US" sz="2000"/>
        </a:p>
      </dgm:t>
    </dgm:pt>
    <dgm:pt modelId="{E62A60BD-9F9C-4AA6-B708-F03482E9EDF7}" type="sibTrans" cxnId="{B467CDDE-9403-455D-B78E-D65A96F26E26}">
      <dgm:prSet/>
      <dgm:spPr/>
      <dgm:t>
        <a:bodyPr/>
        <a:lstStyle/>
        <a:p>
          <a:endParaRPr lang="en-US" sz="2000"/>
        </a:p>
      </dgm:t>
    </dgm:pt>
    <dgm:pt modelId="{6F8A283D-77C4-44DB-AAEA-2C38D2883F20}">
      <dgm:prSet phldrT="[Text]" custT="1"/>
      <dgm:spPr>
        <a:solidFill>
          <a:srgbClr val="00AE97">
            <a:alpha val="50000"/>
          </a:srgbClr>
        </a:solidFill>
      </dgm:spPr>
      <dgm:t>
        <a:bodyPr/>
        <a:lstStyle/>
        <a:p>
          <a:pPr>
            <a:spcAft>
              <a:spcPct val="15000"/>
            </a:spcAft>
          </a:pPr>
          <a:r>
            <a:rPr lang="en-US" sz="2000" dirty="0"/>
            <a:t>Long-Term Goal Planning Worksheet allows students to identify career goals.</a:t>
          </a:r>
        </a:p>
      </dgm:t>
    </dgm:pt>
    <dgm:pt modelId="{25A74EEF-DD97-485A-97D8-0D9B02C653FE}" type="parTrans" cxnId="{54DFA658-E812-45D3-BFF6-5CA535785FD0}">
      <dgm:prSet/>
      <dgm:spPr/>
      <dgm:t>
        <a:bodyPr/>
        <a:lstStyle/>
        <a:p>
          <a:endParaRPr lang="en-US" sz="2000"/>
        </a:p>
      </dgm:t>
    </dgm:pt>
    <dgm:pt modelId="{3E9FCDD3-F78A-43ED-B565-A0D3FE3B920D}" type="sibTrans" cxnId="{54DFA658-E812-45D3-BFF6-5CA535785FD0}">
      <dgm:prSet/>
      <dgm:spPr/>
      <dgm:t>
        <a:bodyPr/>
        <a:lstStyle/>
        <a:p>
          <a:endParaRPr lang="en-US" sz="2000"/>
        </a:p>
      </dgm:t>
    </dgm:pt>
    <dgm:pt modelId="{7AF37186-05B8-483B-A701-A53034FD5E03}" type="pres">
      <dgm:prSet presAssocID="{C154EFDD-74E9-4426-866C-89EEAE0114FF}" presName="Name0" presStyleCnt="0">
        <dgm:presLayoutVars>
          <dgm:dir/>
          <dgm:animLvl val="lvl"/>
          <dgm:resizeHandles val="exact"/>
        </dgm:presLayoutVars>
      </dgm:prSet>
      <dgm:spPr/>
      <dgm:t>
        <a:bodyPr/>
        <a:lstStyle/>
        <a:p>
          <a:endParaRPr lang="en-US"/>
        </a:p>
      </dgm:t>
    </dgm:pt>
    <dgm:pt modelId="{D5E0D444-D34C-4415-B351-DBC5926CAD25}" type="pres">
      <dgm:prSet presAssocID="{E4FE2C75-6128-4F1C-A2E7-00FB233E2C83}" presName="linNode" presStyleCnt="0"/>
      <dgm:spPr/>
    </dgm:pt>
    <dgm:pt modelId="{99073D30-B1E4-47D0-AEF6-2818BC444C2D}" type="pres">
      <dgm:prSet presAssocID="{E4FE2C75-6128-4F1C-A2E7-00FB233E2C83}" presName="parentText" presStyleLbl="node1" presStyleIdx="0" presStyleCnt="3" custScaleX="121904">
        <dgm:presLayoutVars>
          <dgm:chMax val="1"/>
          <dgm:bulletEnabled val="1"/>
        </dgm:presLayoutVars>
      </dgm:prSet>
      <dgm:spPr/>
      <dgm:t>
        <a:bodyPr/>
        <a:lstStyle/>
        <a:p>
          <a:endParaRPr lang="en-US"/>
        </a:p>
      </dgm:t>
    </dgm:pt>
    <dgm:pt modelId="{92B4A363-3C3C-4319-B2B0-E99965805B90}" type="pres">
      <dgm:prSet presAssocID="{E4FE2C75-6128-4F1C-A2E7-00FB233E2C83}" presName="descendantText" presStyleLbl="alignAccFollowNode1" presStyleIdx="0" presStyleCnt="3" custScaleY="115291">
        <dgm:presLayoutVars>
          <dgm:bulletEnabled val="1"/>
        </dgm:presLayoutVars>
      </dgm:prSet>
      <dgm:spPr/>
      <dgm:t>
        <a:bodyPr/>
        <a:lstStyle/>
        <a:p>
          <a:endParaRPr lang="en-US"/>
        </a:p>
      </dgm:t>
    </dgm:pt>
    <dgm:pt modelId="{CAA35EA8-DDFA-432C-9605-0542E60E44E0}" type="pres">
      <dgm:prSet presAssocID="{1929FF3F-F9E5-42AA-B886-43870A6B44BE}" presName="sp" presStyleCnt="0"/>
      <dgm:spPr/>
    </dgm:pt>
    <dgm:pt modelId="{58F38E1B-18DA-4137-AC99-EA1B9A15190F}" type="pres">
      <dgm:prSet presAssocID="{6DB865D8-C84E-4DD1-AA02-05C08AA6A3E8}" presName="linNode" presStyleCnt="0"/>
      <dgm:spPr/>
    </dgm:pt>
    <dgm:pt modelId="{EBEB8EC3-81E5-4F53-A31D-5576665D13A8}" type="pres">
      <dgm:prSet presAssocID="{6DB865D8-C84E-4DD1-AA02-05C08AA6A3E8}" presName="parentText" presStyleLbl="node1" presStyleIdx="1" presStyleCnt="3" custScaleX="121904">
        <dgm:presLayoutVars>
          <dgm:chMax val="1"/>
          <dgm:bulletEnabled val="1"/>
        </dgm:presLayoutVars>
      </dgm:prSet>
      <dgm:spPr/>
      <dgm:t>
        <a:bodyPr/>
        <a:lstStyle/>
        <a:p>
          <a:endParaRPr lang="en-US"/>
        </a:p>
      </dgm:t>
    </dgm:pt>
    <dgm:pt modelId="{86F3BA28-E484-4970-9014-121BE0DF6809}" type="pres">
      <dgm:prSet presAssocID="{6DB865D8-C84E-4DD1-AA02-05C08AA6A3E8}" presName="descendantText" presStyleLbl="alignAccFollowNode1" presStyleIdx="1" presStyleCnt="3">
        <dgm:presLayoutVars>
          <dgm:bulletEnabled val="1"/>
        </dgm:presLayoutVars>
      </dgm:prSet>
      <dgm:spPr/>
      <dgm:t>
        <a:bodyPr/>
        <a:lstStyle/>
        <a:p>
          <a:endParaRPr lang="en-US"/>
        </a:p>
      </dgm:t>
    </dgm:pt>
    <dgm:pt modelId="{3C0BA94A-85FA-4181-B9B6-0AC69CA78DAB}" type="pres">
      <dgm:prSet presAssocID="{6FF581A7-EA26-41A6-B49E-E39B98A3A4EF}" presName="sp" presStyleCnt="0"/>
      <dgm:spPr/>
    </dgm:pt>
    <dgm:pt modelId="{E0821465-362F-4C05-BD5D-A5CDEF55B1D1}" type="pres">
      <dgm:prSet presAssocID="{EBEA4AFF-30CD-4702-AF6F-D16B23FF3E07}" presName="linNode" presStyleCnt="0"/>
      <dgm:spPr/>
    </dgm:pt>
    <dgm:pt modelId="{80E028EB-3C98-4598-9036-4E173BABD189}" type="pres">
      <dgm:prSet presAssocID="{EBEA4AFF-30CD-4702-AF6F-D16B23FF3E07}" presName="parentText" presStyleLbl="node1" presStyleIdx="2" presStyleCnt="3" custScaleX="121904">
        <dgm:presLayoutVars>
          <dgm:chMax val="1"/>
          <dgm:bulletEnabled val="1"/>
        </dgm:presLayoutVars>
      </dgm:prSet>
      <dgm:spPr/>
      <dgm:t>
        <a:bodyPr/>
        <a:lstStyle/>
        <a:p>
          <a:endParaRPr lang="en-US"/>
        </a:p>
      </dgm:t>
    </dgm:pt>
    <dgm:pt modelId="{1E7C4892-A260-4BB7-81EF-7A29B586F207}" type="pres">
      <dgm:prSet presAssocID="{EBEA4AFF-30CD-4702-AF6F-D16B23FF3E07}" presName="descendantText" presStyleLbl="alignAccFollowNode1" presStyleIdx="2" presStyleCnt="3">
        <dgm:presLayoutVars>
          <dgm:bulletEnabled val="1"/>
        </dgm:presLayoutVars>
      </dgm:prSet>
      <dgm:spPr/>
      <dgm:t>
        <a:bodyPr/>
        <a:lstStyle/>
        <a:p>
          <a:endParaRPr lang="en-US"/>
        </a:p>
      </dgm:t>
    </dgm:pt>
  </dgm:ptLst>
  <dgm:cxnLst>
    <dgm:cxn modelId="{01227F2A-DDC1-4D86-B27F-2B9BDDAE1AA5}" type="presOf" srcId="{C154EFDD-74E9-4426-866C-89EEAE0114FF}" destId="{7AF37186-05B8-483B-A701-A53034FD5E03}" srcOrd="0" destOrd="0" presId="urn:microsoft.com/office/officeart/2005/8/layout/vList5"/>
    <dgm:cxn modelId="{92902213-C733-49A0-A5C3-B8624C1DE389}" type="presOf" srcId="{CCF99901-D86D-4D75-8954-EDA0A16C3FB8}" destId="{1E7C4892-A260-4BB7-81EF-7A29B586F207}" srcOrd="0" destOrd="0" presId="urn:microsoft.com/office/officeart/2005/8/layout/vList5"/>
    <dgm:cxn modelId="{56031904-F67B-46CE-81BC-38B6C37EE1FC}" type="presOf" srcId="{6F8A283D-77C4-44DB-AAEA-2C38D2883F20}" destId="{92B4A363-3C3C-4319-B2B0-E99965805B90}" srcOrd="0" destOrd="1" presId="urn:microsoft.com/office/officeart/2005/8/layout/vList5"/>
    <dgm:cxn modelId="{1347188F-6134-4AD3-A29E-8864AD01B148}" srcId="{6DB865D8-C84E-4DD1-AA02-05C08AA6A3E8}" destId="{72F1431D-D81E-4996-AE30-C2E0D3880834}" srcOrd="0" destOrd="0" parTransId="{1DBDD888-3496-4049-8E22-268880977AA0}" sibTransId="{86BAAA67-7E31-42AC-A75E-7E681EE1E808}"/>
    <dgm:cxn modelId="{F27D6F53-026F-4681-81C9-B620B3A9AB66}" type="presOf" srcId="{6DB865D8-C84E-4DD1-AA02-05C08AA6A3E8}" destId="{EBEB8EC3-81E5-4F53-A31D-5576665D13A8}" srcOrd="0" destOrd="0" presId="urn:microsoft.com/office/officeart/2005/8/layout/vList5"/>
    <dgm:cxn modelId="{C4FCCEAB-7BFA-48AD-B824-8DA2F5B6748D}" type="presOf" srcId="{72F1431D-D81E-4996-AE30-C2E0D3880834}" destId="{86F3BA28-E484-4970-9014-121BE0DF6809}" srcOrd="0" destOrd="0" presId="urn:microsoft.com/office/officeart/2005/8/layout/vList5"/>
    <dgm:cxn modelId="{C4661032-CCE2-4093-8FD9-8E4767083BB9}" type="presOf" srcId="{B1F32745-45DD-49AA-B91C-CA38EACFF206}" destId="{92B4A363-3C3C-4319-B2B0-E99965805B90}" srcOrd="0" destOrd="0" presId="urn:microsoft.com/office/officeart/2005/8/layout/vList5"/>
    <dgm:cxn modelId="{54DFA658-E812-45D3-BFF6-5CA535785FD0}" srcId="{E4FE2C75-6128-4F1C-A2E7-00FB233E2C83}" destId="{6F8A283D-77C4-44DB-AAEA-2C38D2883F20}" srcOrd="1" destOrd="0" parTransId="{25A74EEF-DD97-485A-97D8-0D9B02C653FE}" sibTransId="{3E9FCDD3-F78A-43ED-B565-A0D3FE3B920D}"/>
    <dgm:cxn modelId="{2B143761-973F-4940-9637-E8F5DCC61626}" srcId="{E4FE2C75-6128-4F1C-A2E7-00FB233E2C83}" destId="{B1F32745-45DD-49AA-B91C-CA38EACFF206}" srcOrd="0" destOrd="0" parTransId="{A2E76BCE-37C3-413C-9F1B-86B0588F2E8A}" sibTransId="{E980FC21-D7E6-4101-B1CE-8F2C07147FFB}"/>
    <dgm:cxn modelId="{6EA0FFAE-F91F-4D52-9866-1568E0413C7C}" srcId="{C154EFDD-74E9-4426-866C-89EEAE0114FF}" destId="{EBEA4AFF-30CD-4702-AF6F-D16B23FF3E07}" srcOrd="2" destOrd="0" parTransId="{97D5F280-DF88-40A3-8B74-5F7DEF1FA4FF}" sibTransId="{6C97D74A-2385-4DB4-83C0-FC84CB9E82DF}"/>
    <dgm:cxn modelId="{EF5C7FEB-A977-4F91-85EB-33DFD82F4E4D}" type="presOf" srcId="{E4FE2C75-6128-4F1C-A2E7-00FB233E2C83}" destId="{99073D30-B1E4-47D0-AEF6-2818BC444C2D}" srcOrd="0" destOrd="0" presId="urn:microsoft.com/office/officeart/2005/8/layout/vList5"/>
    <dgm:cxn modelId="{AB3109BB-6663-4361-AA8C-076BA4C2C8C2}" type="presOf" srcId="{EBEA4AFF-30CD-4702-AF6F-D16B23FF3E07}" destId="{80E028EB-3C98-4598-9036-4E173BABD189}" srcOrd="0" destOrd="0" presId="urn:microsoft.com/office/officeart/2005/8/layout/vList5"/>
    <dgm:cxn modelId="{5FB7033F-7930-4E6D-B7C9-D6FC77AE56F3}" srcId="{C154EFDD-74E9-4426-866C-89EEAE0114FF}" destId="{E4FE2C75-6128-4F1C-A2E7-00FB233E2C83}" srcOrd="0" destOrd="0" parTransId="{EA5C6801-C0BC-4CCF-8A4F-865B4C94C1E7}" sibTransId="{1929FF3F-F9E5-42AA-B886-43870A6B44BE}"/>
    <dgm:cxn modelId="{B467CDDE-9403-455D-B78E-D65A96F26E26}" srcId="{EBEA4AFF-30CD-4702-AF6F-D16B23FF3E07}" destId="{CCF99901-D86D-4D75-8954-EDA0A16C3FB8}" srcOrd="0" destOrd="0" parTransId="{E43AD5D3-1969-4DDC-AECF-2E34A5129209}" sibTransId="{E62A60BD-9F9C-4AA6-B708-F03482E9EDF7}"/>
    <dgm:cxn modelId="{F34A80D8-B513-4A35-9D2A-624C1C0BD52A}" srcId="{C154EFDD-74E9-4426-866C-89EEAE0114FF}" destId="{6DB865D8-C84E-4DD1-AA02-05C08AA6A3E8}" srcOrd="1" destOrd="0" parTransId="{8106287E-084E-4063-AD31-821666D9149C}" sibTransId="{6FF581A7-EA26-41A6-B49E-E39B98A3A4EF}"/>
    <dgm:cxn modelId="{35AF764B-3D33-45BD-94A2-91EA17EE1A62}" type="presParOf" srcId="{7AF37186-05B8-483B-A701-A53034FD5E03}" destId="{D5E0D444-D34C-4415-B351-DBC5926CAD25}" srcOrd="0" destOrd="0" presId="urn:microsoft.com/office/officeart/2005/8/layout/vList5"/>
    <dgm:cxn modelId="{C0F6D570-1FE1-464E-9451-0496F8A631DF}" type="presParOf" srcId="{D5E0D444-D34C-4415-B351-DBC5926CAD25}" destId="{99073D30-B1E4-47D0-AEF6-2818BC444C2D}" srcOrd="0" destOrd="0" presId="urn:microsoft.com/office/officeart/2005/8/layout/vList5"/>
    <dgm:cxn modelId="{AEB05875-0B59-4DEE-AFAC-2FC0734D79C7}" type="presParOf" srcId="{D5E0D444-D34C-4415-B351-DBC5926CAD25}" destId="{92B4A363-3C3C-4319-B2B0-E99965805B90}" srcOrd="1" destOrd="0" presId="urn:microsoft.com/office/officeart/2005/8/layout/vList5"/>
    <dgm:cxn modelId="{DBEA89A6-1545-4A34-8555-04FDA4055C12}" type="presParOf" srcId="{7AF37186-05B8-483B-A701-A53034FD5E03}" destId="{CAA35EA8-DDFA-432C-9605-0542E60E44E0}" srcOrd="1" destOrd="0" presId="urn:microsoft.com/office/officeart/2005/8/layout/vList5"/>
    <dgm:cxn modelId="{A612C54C-7E76-46EC-BA8E-01421E77F1B0}" type="presParOf" srcId="{7AF37186-05B8-483B-A701-A53034FD5E03}" destId="{58F38E1B-18DA-4137-AC99-EA1B9A15190F}" srcOrd="2" destOrd="0" presId="urn:microsoft.com/office/officeart/2005/8/layout/vList5"/>
    <dgm:cxn modelId="{06C22F94-4BAE-4CE1-B2F9-DA0D4EF81C5F}" type="presParOf" srcId="{58F38E1B-18DA-4137-AC99-EA1B9A15190F}" destId="{EBEB8EC3-81E5-4F53-A31D-5576665D13A8}" srcOrd="0" destOrd="0" presId="urn:microsoft.com/office/officeart/2005/8/layout/vList5"/>
    <dgm:cxn modelId="{399F66BE-A030-44AF-9619-C2390CF9BF5A}" type="presParOf" srcId="{58F38E1B-18DA-4137-AC99-EA1B9A15190F}" destId="{86F3BA28-E484-4970-9014-121BE0DF6809}" srcOrd="1" destOrd="0" presId="urn:microsoft.com/office/officeart/2005/8/layout/vList5"/>
    <dgm:cxn modelId="{FC99A145-9901-4B14-90E7-F519358D2782}" type="presParOf" srcId="{7AF37186-05B8-483B-A701-A53034FD5E03}" destId="{3C0BA94A-85FA-4181-B9B6-0AC69CA78DAB}" srcOrd="3" destOrd="0" presId="urn:microsoft.com/office/officeart/2005/8/layout/vList5"/>
    <dgm:cxn modelId="{69C83BE3-A865-452C-9D02-24E8D7796A71}" type="presParOf" srcId="{7AF37186-05B8-483B-A701-A53034FD5E03}" destId="{E0821465-362F-4C05-BD5D-A5CDEF55B1D1}" srcOrd="4" destOrd="0" presId="urn:microsoft.com/office/officeart/2005/8/layout/vList5"/>
    <dgm:cxn modelId="{E58B90A3-0F92-45C7-AA10-0BBA07B2622E}" type="presParOf" srcId="{E0821465-362F-4C05-BD5D-A5CDEF55B1D1}" destId="{80E028EB-3C98-4598-9036-4E173BABD189}" srcOrd="0" destOrd="0" presId="urn:microsoft.com/office/officeart/2005/8/layout/vList5"/>
    <dgm:cxn modelId="{E5A31B20-F37D-4EB2-8A73-06D087757E4C}" type="presParOf" srcId="{E0821465-362F-4C05-BD5D-A5CDEF55B1D1}" destId="{1E7C4892-A260-4BB7-81EF-7A29B586F2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54EFDD-74E9-4426-866C-89EEAE0114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86AB8B-7ACE-4A15-90C1-0B088144610F}">
      <dgm:prSet phldrT="[Text]" custT="1"/>
      <dgm:spPr>
        <a:solidFill>
          <a:srgbClr val="00AE97"/>
        </a:solidFill>
      </dgm:spPr>
      <dgm:t>
        <a:bodyPr/>
        <a:lstStyle/>
        <a:p>
          <a:r>
            <a:rPr lang="en-US" sz="2000" dirty="0"/>
            <a:t>Master academic, occupational, and general employability skills in order </a:t>
          </a:r>
          <a:br>
            <a:rPr lang="en-US" sz="2000" dirty="0"/>
          </a:br>
          <a:r>
            <a:rPr lang="en-US" sz="2000" dirty="0"/>
            <a:t>to obtain, create, maintain, and/or advance your employment.</a:t>
          </a:r>
        </a:p>
      </dgm:t>
    </dgm:pt>
    <dgm:pt modelId="{4D01B817-ECCB-4930-B887-081B7A4BA792}" type="parTrans" cxnId="{44D5BBB6-A587-4AB2-9781-F06A023FD54F}">
      <dgm:prSet/>
      <dgm:spPr/>
      <dgm:t>
        <a:bodyPr/>
        <a:lstStyle/>
        <a:p>
          <a:endParaRPr lang="en-US" sz="2000"/>
        </a:p>
      </dgm:t>
    </dgm:pt>
    <dgm:pt modelId="{CF686322-0D1B-4933-8699-2C33FB149CD5}" type="sibTrans" cxnId="{44D5BBB6-A587-4AB2-9781-F06A023FD54F}">
      <dgm:prSet/>
      <dgm:spPr/>
      <dgm:t>
        <a:bodyPr/>
        <a:lstStyle/>
        <a:p>
          <a:endParaRPr lang="en-US" sz="2000"/>
        </a:p>
      </dgm:t>
    </dgm:pt>
    <dgm:pt modelId="{10696C3E-FB5B-4759-9B63-DB26A0CB8CCA}">
      <dgm:prSet phldrT="[Text]" custT="1"/>
      <dgm:spPr>
        <a:solidFill>
          <a:srgbClr val="00AE97">
            <a:alpha val="50000"/>
          </a:srgbClr>
        </a:solidFill>
      </dgm:spPr>
      <dgm:t>
        <a:bodyPr/>
        <a:lstStyle/>
        <a:p>
          <a:pPr>
            <a:spcAft>
              <a:spcPts val="900"/>
            </a:spcAft>
          </a:pPr>
          <a:r>
            <a:rPr lang="en-US" sz="2000" dirty="0"/>
            <a:t>The Résumé Creation Template guides students through the résumé-writing process. </a:t>
          </a:r>
        </a:p>
      </dgm:t>
    </dgm:pt>
    <dgm:pt modelId="{3E794EB9-2FA3-4FF3-B2AF-7816E352A577}" type="parTrans" cxnId="{FDDAE0B4-8747-434A-AA37-A7F443A18371}">
      <dgm:prSet/>
      <dgm:spPr/>
      <dgm:t>
        <a:bodyPr/>
        <a:lstStyle/>
        <a:p>
          <a:endParaRPr lang="en-US" sz="2000"/>
        </a:p>
      </dgm:t>
    </dgm:pt>
    <dgm:pt modelId="{7038113D-01CF-4152-9CE5-FA6A033A5610}" type="sibTrans" cxnId="{FDDAE0B4-8747-434A-AA37-A7F443A18371}">
      <dgm:prSet/>
      <dgm:spPr/>
      <dgm:t>
        <a:bodyPr/>
        <a:lstStyle/>
        <a:p>
          <a:endParaRPr lang="en-US" sz="2000"/>
        </a:p>
      </dgm:t>
    </dgm:pt>
    <dgm:pt modelId="{F53F796E-7E7D-4F0C-B757-F05EA832883E}">
      <dgm:prSet phldrT="[Text]" custT="1"/>
      <dgm:spPr>
        <a:solidFill>
          <a:srgbClr val="00AE97"/>
        </a:solidFill>
      </dgm:spPr>
      <dgm:t>
        <a:bodyPr/>
        <a:lstStyle/>
        <a:p>
          <a:r>
            <a:rPr lang="en-US" sz="2000" dirty="0"/>
            <a:t>Integrate changing employment trends, societal needs, and economic conditions into your </a:t>
          </a:r>
          <a:br>
            <a:rPr lang="en-US" sz="2000" dirty="0"/>
          </a:br>
          <a:r>
            <a:rPr lang="en-US" sz="2000" dirty="0"/>
            <a:t>career plans.</a:t>
          </a:r>
        </a:p>
      </dgm:t>
    </dgm:pt>
    <dgm:pt modelId="{E32A9F05-B73E-4678-B50E-FCE6CC5E0426}" type="parTrans" cxnId="{5D813013-FA6C-49EA-965F-FC604CA71308}">
      <dgm:prSet/>
      <dgm:spPr/>
      <dgm:t>
        <a:bodyPr/>
        <a:lstStyle/>
        <a:p>
          <a:endParaRPr lang="en-US" sz="2000"/>
        </a:p>
      </dgm:t>
    </dgm:pt>
    <dgm:pt modelId="{CF7A1C8C-DC23-4979-BBF5-A38AABBE4CF1}" type="sibTrans" cxnId="{5D813013-FA6C-49EA-965F-FC604CA71308}">
      <dgm:prSet/>
      <dgm:spPr/>
      <dgm:t>
        <a:bodyPr/>
        <a:lstStyle/>
        <a:p>
          <a:endParaRPr lang="en-US" sz="2000"/>
        </a:p>
      </dgm:t>
    </dgm:pt>
    <dgm:pt modelId="{7D8BCD50-7ABB-4551-9D21-1D1A8660FEF9}">
      <dgm:prSet phldrT="[Text]" custT="1"/>
      <dgm:spPr>
        <a:solidFill>
          <a:srgbClr val="00AE97">
            <a:alpha val="50000"/>
          </a:srgbClr>
        </a:solidFill>
      </dgm:spPr>
      <dgm:t>
        <a:bodyPr/>
        <a:lstStyle/>
        <a:p>
          <a:r>
            <a:rPr lang="en-US" sz="2000" dirty="0"/>
            <a:t>New and Emerging and Rapid Growth icons encourage students to pay attention to employment trends.</a:t>
          </a:r>
        </a:p>
      </dgm:t>
    </dgm:pt>
    <dgm:pt modelId="{9E5AFD42-AD8B-47D6-B62B-E1518CBF4D30}" type="parTrans" cxnId="{492853D5-2B66-4032-BF24-DC86F92CB8C0}">
      <dgm:prSet/>
      <dgm:spPr/>
      <dgm:t>
        <a:bodyPr/>
        <a:lstStyle/>
        <a:p>
          <a:endParaRPr lang="en-US" sz="2000"/>
        </a:p>
      </dgm:t>
    </dgm:pt>
    <dgm:pt modelId="{39CF69AF-2636-40C1-B58F-AAA114EA4B38}" type="sibTrans" cxnId="{492853D5-2B66-4032-BF24-DC86F92CB8C0}">
      <dgm:prSet/>
      <dgm:spPr/>
      <dgm:t>
        <a:bodyPr/>
        <a:lstStyle/>
        <a:p>
          <a:endParaRPr lang="en-US" sz="2000"/>
        </a:p>
      </dgm:t>
    </dgm:pt>
    <dgm:pt modelId="{8D20C808-C091-4CB6-91FC-E99BEF03FE19}">
      <dgm:prSet phldrT="[Text]" custT="1"/>
      <dgm:spPr>
        <a:solidFill>
          <a:srgbClr val="00AE97">
            <a:alpha val="50000"/>
          </a:srgbClr>
        </a:solidFill>
      </dgm:spPr>
      <dgm:t>
        <a:bodyPr/>
        <a:lstStyle/>
        <a:p>
          <a:pPr>
            <a:spcAft>
              <a:spcPct val="15000"/>
            </a:spcAft>
          </a:pPr>
          <a:r>
            <a:rPr lang="en-US" sz="2000" dirty="0"/>
            <a:t>The Sample Job Interview Questions Worksheet prepares them for interviews.</a:t>
          </a:r>
        </a:p>
      </dgm:t>
    </dgm:pt>
    <dgm:pt modelId="{2BE299F3-8371-4DB5-A55F-2F788C0DDC13}" type="parTrans" cxnId="{29CC8D42-15E5-4E72-9412-49A54A60FF36}">
      <dgm:prSet/>
      <dgm:spPr/>
      <dgm:t>
        <a:bodyPr/>
        <a:lstStyle/>
        <a:p>
          <a:endParaRPr lang="en-US" sz="2000"/>
        </a:p>
      </dgm:t>
    </dgm:pt>
    <dgm:pt modelId="{F00ADC84-33DD-4516-BB79-D7BC305E3908}" type="sibTrans" cxnId="{29CC8D42-15E5-4E72-9412-49A54A60FF36}">
      <dgm:prSet/>
      <dgm:spPr/>
      <dgm:t>
        <a:bodyPr/>
        <a:lstStyle/>
        <a:p>
          <a:endParaRPr lang="en-US" sz="2000"/>
        </a:p>
      </dgm:t>
    </dgm:pt>
    <dgm:pt modelId="{7AF37186-05B8-483B-A701-A53034FD5E03}" type="pres">
      <dgm:prSet presAssocID="{C154EFDD-74E9-4426-866C-89EEAE0114FF}" presName="Name0" presStyleCnt="0">
        <dgm:presLayoutVars>
          <dgm:dir/>
          <dgm:animLvl val="lvl"/>
          <dgm:resizeHandles val="exact"/>
        </dgm:presLayoutVars>
      </dgm:prSet>
      <dgm:spPr/>
      <dgm:t>
        <a:bodyPr/>
        <a:lstStyle/>
        <a:p>
          <a:endParaRPr lang="en-US"/>
        </a:p>
      </dgm:t>
    </dgm:pt>
    <dgm:pt modelId="{0098B670-2FEA-401C-AC06-4FF4F715CB0B}" type="pres">
      <dgm:prSet presAssocID="{3D86AB8B-7ACE-4A15-90C1-0B088144610F}" presName="linNode" presStyleCnt="0"/>
      <dgm:spPr/>
    </dgm:pt>
    <dgm:pt modelId="{45C438B6-C0C0-4EFD-816F-2B2F145256D0}" type="pres">
      <dgm:prSet presAssocID="{3D86AB8B-7ACE-4A15-90C1-0B088144610F}" presName="parentText" presStyleLbl="node1" presStyleIdx="0" presStyleCnt="2" custScaleX="121904" custScaleY="59239">
        <dgm:presLayoutVars>
          <dgm:chMax val="1"/>
          <dgm:bulletEnabled val="1"/>
        </dgm:presLayoutVars>
      </dgm:prSet>
      <dgm:spPr/>
      <dgm:t>
        <a:bodyPr/>
        <a:lstStyle/>
        <a:p>
          <a:endParaRPr lang="en-US"/>
        </a:p>
      </dgm:t>
    </dgm:pt>
    <dgm:pt modelId="{DF225D86-2CCC-4ACC-ADC2-FAC7820413FB}" type="pres">
      <dgm:prSet presAssocID="{3D86AB8B-7ACE-4A15-90C1-0B088144610F}" presName="descendantText" presStyleLbl="alignAccFollowNode1" presStyleIdx="0" presStyleCnt="2" custScaleY="76956" custLinFactNeighborY="-4426">
        <dgm:presLayoutVars>
          <dgm:bulletEnabled val="1"/>
        </dgm:presLayoutVars>
      </dgm:prSet>
      <dgm:spPr/>
      <dgm:t>
        <a:bodyPr/>
        <a:lstStyle/>
        <a:p>
          <a:endParaRPr lang="en-US"/>
        </a:p>
      </dgm:t>
    </dgm:pt>
    <dgm:pt modelId="{0E0BD545-102E-4425-BCD2-1639BD4BF5B0}" type="pres">
      <dgm:prSet presAssocID="{CF686322-0D1B-4933-8699-2C33FB149CD5}" presName="sp" presStyleCnt="0"/>
      <dgm:spPr/>
    </dgm:pt>
    <dgm:pt modelId="{0F63FD8E-B331-4DAF-9582-E468DE72A82F}" type="pres">
      <dgm:prSet presAssocID="{F53F796E-7E7D-4F0C-B757-F05EA832883E}" presName="linNode" presStyleCnt="0"/>
      <dgm:spPr/>
    </dgm:pt>
    <dgm:pt modelId="{373B0329-C0AD-41FB-8AE1-B078091810ED}" type="pres">
      <dgm:prSet presAssocID="{F53F796E-7E7D-4F0C-B757-F05EA832883E}" presName="parentText" presStyleLbl="node1" presStyleIdx="1" presStyleCnt="2" custScaleX="121904" custScaleY="59351">
        <dgm:presLayoutVars>
          <dgm:chMax val="1"/>
          <dgm:bulletEnabled val="1"/>
        </dgm:presLayoutVars>
      </dgm:prSet>
      <dgm:spPr/>
      <dgm:t>
        <a:bodyPr/>
        <a:lstStyle/>
        <a:p>
          <a:endParaRPr lang="en-US"/>
        </a:p>
      </dgm:t>
    </dgm:pt>
    <dgm:pt modelId="{7ADA692A-9FC9-4CD1-9C2D-4048FE78BE0E}" type="pres">
      <dgm:prSet presAssocID="{F53F796E-7E7D-4F0C-B757-F05EA832883E}" presName="descendantText" presStyleLbl="alignAccFollowNode1" presStyleIdx="1" presStyleCnt="2" custScaleY="72493">
        <dgm:presLayoutVars>
          <dgm:bulletEnabled val="1"/>
        </dgm:presLayoutVars>
      </dgm:prSet>
      <dgm:spPr/>
      <dgm:t>
        <a:bodyPr/>
        <a:lstStyle/>
        <a:p>
          <a:endParaRPr lang="en-US"/>
        </a:p>
      </dgm:t>
    </dgm:pt>
  </dgm:ptLst>
  <dgm:cxnLst>
    <dgm:cxn modelId="{5D480017-35E9-483D-B1BF-E156AE3AE51F}" type="presOf" srcId="{8D20C808-C091-4CB6-91FC-E99BEF03FE19}" destId="{DF225D86-2CCC-4ACC-ADC2-FAC7820413FB}" srcOrd="0" destOrd="1" presId="urn:microsoft.com/office/officeart/2005/8/layout/vList5"/>
    <dgm:cxn modelId="{FDDAE0B4-8747-434A-AA37-A7F443A18371}" srcId="{3D86AB8B-7ACE-4A15-90C1-0B088144610F}" destId="{10696C3E-FB5B-4759-9B63-DB26A0CB8CCA}" srcOrd="0" destOrd="0" parTransId="{3E794EB9-2FA3-4FF3-B2AF-7816E352A577}" sibTransId="{7038113D-01CF-4152-9CE5-FA6A033A5610}"/>
    <dgm:cxn modelId="{29CC8D42-15E5-4E72-9412-49A54A60FF36}" srcId="{3D86AB8B-7ACE-4A15-90C1-0B088144610F}" destId="{8D20C808-C091-4CB6-91FC-E99BEF03FE19}" srcOrd="1" destOrd="0" parTransId="{2BE299F3-8371-4DB5-A55F-2F788C0DDC13}" sibTransId="{F00ADC84-33DD-4516-BB79-D7BC305E3908}"/>
    <dgm:cxn modelId="{03210485-C1BC-4FA3-8FEC-309661D862E9}" type="presOf" srcId="{3D86AB8B-7ACE-4A15-90C1-0B088144610F}" destId="{45C438B6-C0C0-4EFD-816F-2B2F145256D0}" srcOrd="0" destOrd="0" presId="urn:microsoft.com/office/officeart/2005/8/layout/vList5"/>
    <dgm:cxn modelId="{A51EAC82-940C-4C0C-9769-3E161DE2C932}" type="presOf" srcId="{7D8BCD50-7ABB-4551-9D21-1D1A8660FEF9}" destId="{7ADA692A-9FC9-4CD1-9C2D-4048FE78BE0E}" srcOrd="0" destOrd="0" presId="urn:microsoft.com/office/officeart/2005/8/layout/vList5"/>
    <dgm:cxn modelId="{9DEBFDEF-33CF-468E-B0B8-00BE727D6E7F}" type="presOf" srcId="{F53F796E-7E7D-4F0C-B757-F05EA832883E}" destId="{373B0329-C0AD-41FB-8AE1-B078091810ED}" srcOrd="0" destOrd="0" presId="urn:microsoft.com/office/officeart/2005/8/layout/vList5"/>
    <dgm:cxn modelId="{01227F2A-DDC1-4D86-B27F-2B9BDDAE1AA5}" type="presOf" srcId="{C154EFDD-74E9-4426-866C-89EEAE0114FF}" destId="{7AF37186-05B8-483B-A701-A53034FD5E03}" srcOrd="0" destOrd="0" presId="urn:microsoft.com/office/officeart/2005/8/layout/vList5"/>
    <dgm:cxn modelId="{44D5BBB6-A587-4AB2-9781-F06A023FD54F}" srcId="{C154EFDD-74E9-4426-866C-89EEAE0114FF}" destId="{3D86AB8B-7ACE-4A15-90C1-0B088144610F}" srcOrd="0" destOrd="0" parTransId="{4D01B817-ECCB-4930-B887-081B7A4BA792}" sibTransId="{CF686322-0D1B-4933-8699-2C33FB149CD5}"/>
    <dgm:cxn modelId="{5D813013-FA6C-49EA-965F-FC604CA71308}" srcId="{C154EFDD-74E9-4426-866C-89EEAE0114FF}" destId="{F53F796E-7E7D-4F0C-B757-F05EA832883E}" srcOrd="1" destOrd="0" parTransId="{E32A9F05-B73E-4678-B50E-FCE6CC5E0426}" sibTransId="{CF7A1C8C-DC23-4979-BBF5-A38AABBE4CF1}"/>
    <dgm:cxn modelId="{F39E66C0-1C76-4E70-B182-B53F1EF82B9E}" type="presOf" srcId="{10696C3E-FB5B-4759-9B63-DB26A0CB8CCA}" destId="{DF225D86-2CCC-4ACC-ADC2-FAC7820413FB}" srcOrd="0" destOrd="0" presId="urn:microsoft.com/office/officeart/2005/8/layout/vList5"/>
    <dgm:cxn modelId="{492853D5-2B66-4032-BF24-DC86F92CB8C0}" srcId="{F53F796E-7E7D-4F0C-B757-F05EA832883E}" destId="{7D8BCD50-7ABB-4551-9D21-1D1A8660FEF9}" srcOrd="0" destOrd="0" parTransId="{9E5AFD42-AD8B-47D6-B62B-E1518CBF4D30}" sibTransId="{39CF69AF-2636-40C1-B58F-AAA114EA4B38}"/>
    <dgm:cxn modelId="{4AFBB4B4-45CB-459E-9199-5EE88D7ABB62}" type="presParOf" srcId="{7AF37186-05B8-483B-A701-A53034FD5E03}" destId="{0098B670-2FEA-401C-AC06-4FF4F715CB0B}" srcOrd="0" destOrd="0" presId="urn:microsoft.com/office/officeart/2005/8/layout/vList5"/>
    <dgm:cxn modelId="{3314EA97-9853-4B0D-8DDF-761E85AF5055}" type="presParOf" srcId="{0098B670-2FEA-401C-AC06-4FF4F715CB0B}" destId="{45C438B6-C0C0-4EFD-816F-2B2F145256D0}" srcOrd="0" destOrd="0" presId="urn:microsoft.com/office/officeart/2005/8/layout/vList5"/>
    <dgm:cxn modelId="{30B52BC0-70D3-4593-908E-15EA6572A2B0}" type="presParOf" srcId="{0098B670-2FEA-401C-AC06-4FF4F715CB0B}" destId="{DF225D86-2CCC-4ACC-ADC2-FAC7820413FB}" srcOrd="1" destOrd="0" presId="urn:microsoft.com/office/officeart/2005/8/layout/vList5"/>
    <dgm:cxn modelId="{0E65B1F6-AA83-4A3C-9FA7-FB472DF9A112}" type="presParOf" srcId="{7AF37186-05B8-483B-A701-A53034FD5E03}" destId="{0E0BD545-102E-4425-BCD2-1639BD4BF5B0}" srcOrd="1" destOrd="0" presId="urn:microsoft.com/office/officeart/2005/8/layout/vList5"/>
    <dgm:cxn modelId="{8E8B8196-20D2-489A-AB87-0BDB357BEDFE}" type="presParOf" srcId="{7AF37186-05B8-483B-A701-A53034FD5E03}" destId="{0F63FD8E-B331-4DAF-9582-E468DE72A82F}" srcOrd="2" destOrd="0" presId="urn:microsoft.com/office/officeart/2005/8/layout/vList5"/>
    <dgm:cxn modelId="{336699CD-19E6-4FF3-919F-27278F362978}" type="presParOf" srcId="{0F63FD8E-B331-4DAF-9582-E468DE72A82F}" destId="{373B0329-C0AD-41FB-8AE1-B078091810ED}" srcOrd="0" destOrd="0" presId="urn:microsoft.com/office/officeart/2005/8/layout/vList5"/>
    <dgm:cxn modelId="{E214665F-63DE-4A8E-A739-C6CE5C49DA5A}" type="presParOf" srcId="{0F63FD8E-B331-4DAF-9582-E468DE72A82F}" destId="{7ADA692A-9FC9-4CD1-9C2D-4048FE78BE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sz="quarter" idx="1"/>
          </p:nvPr>
        </p:nvSpPr>
        <p:spPr>
          <a:xfrm>
            <a:off x="3898101" y="1"/>
            <a:ext cx="2982119" cy="466434"/>
          </a:xfrm>
          <a:prstGeom prst="rect">
            <a:avLst/>
          </a:prstGeom>
        </p:spPr>
        <p:txBody>
          <a:bodyPr vert="horz" lIns="92437" tIns="46219" rIns="92437" bIns="46219" rtlCol="0"/>
          <a:lstStyle>
            <a:lvl1pPr algn="r">
              <a:defRPr sz="1200"/>
            </a:lvl1pPr>
          </a:lstStyle>
          <a:p>
            <a:fld id="{29B0EDC1-8AB8-4446-B10E-82B1F6156F4A}" type="datetimeFigureOut">
              <a:rPr lang="en-US" smtClean="0"/>
              <a:t>7/1/2019</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37" tIns="46219" rIns="92437" bIns="46219" rtlCol="0" anchor="b"/>
          <a:lstStyle>
            <a:lvl1pPr algn="l">
              <a:defRPr sz="1200"/>
            </a:lvl1pPr>
          </a:lstStyle>
          <a:p>
            <a:endParaRPr lang="en-US"/>
          </a:p>
        </p:txBody>
      </p:sp>
      <p:sp>
        <p:nvSpPr>
          <p:cNvPr id="5" name="Slide Number Placeholder 4"/>
          <p:cNvSpPr>
            <a:spLocks noGrp="1"/>
          </p:cNvSpPr>
          <p:nvPr>
            <p:ph type="sldNum" sz="quarter" idx="3"/>
          </p:nvPr>
        </p:nvSpPr>
        <p:spPr>
          <a:xfrm>
            <a:off x="3898101" y="8829967"/>
            <a:ext cx="2982119" cy="466433"/>
          </a:xfrm>
          <a:prstGeom prst="rect">
            <a:avLst/>
          </a:prstGeom>
        </p:spPr>
        <p:txBody>
          <a:bodyPr vert="horz" lIns="92437" tIns="46219" rIns="92437" bIns="46219" rtlCol="0" anchor="b"/>
          <a:lstStyle>
            <a:lvl1pPr algn="r">
              <a:defRPr sz="1200"/>
            </a:lvl1pPr>
          </a:lstStyle>
          <a:p>
            <a:fld id="{1D561B92-8F31-42DB-B922-39D097FBB60D}" type="slidenum">
              <a:rPr lang="en-US" smtClean="0"/>
              <a:t>‹#›</a:t>
            </a:fld>
            <a:endParaRPr lang="en-US"/>
          </a:p>
        </p:txBody>
      </p:sp>
    </p:spTree>
    <p:extLst>
      <p:ext uri="{BB962C8B-B14F-4D97-AF65-F5344CB8AC3E}">
        <p14:creationId xmlns:p14="http://schemas.microsoft.com/office/powerpoint/2010/main" val="1554991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1" y="1"/>
            <a:ext cx="2982119" cy="466434"/>
          </a:xfrm>
          <a:prstGeom prst="rect">
            <a:avLst/>
          </a:prstGeom>
        </p:spPr>
        <p:txBody>
          <a:bodyPr vert="horz" lIns="92437" tIns="46219" rIns="92437" bIns="46219" rtlCol="0"/>
          <a:lstStyle>
            <a:lvl1pPr algn="r">
              <a:defRPr sz="1200"/>
            </a:lvl1pPr>
          </a:lstStyle>
          <a:p>
            <a:fld id="{D63D887B-6046-4322-97B8-F9BB9D930116}" type="datetimeFigureOut">
              <a:rPr lang="en-US" smtClean="0"/>
              <a:t>7/1/2019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37" tIns="46219" rIns="92437" bIns="462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1" y="8829967"/>
            <a:ext cx="2982119" cy="466433"/>
          </a:xfrm>
          <a:prstGeom prst="rect">
            <a:avLst/>
          </a:prstGeom>
        </p:spPr>
        <p:txBody>
          <a:bodyPr vert="horz" lIns="92437" tIns="46219" rIns="92437" bIns="46219" rtlCol="0" anchor="b"/>
          <a:lstStyle>
            <a:lvl1pPr algn="r">
              <a:defRPr sz="1200"/>
            </a:lvl1pPr>
          </a:lstStyle>
          <a:p>
            <a:fld id="{0E2CB3F6-E412-4C71-87B9-0462AC13B4E4}" type="slidenum">
              <a:rPr lang="en-US" smtClean="0"/>
              <a:t>‹#›</a:t>
            </a:fld>
            <a:endParaRPr lang="en-US"/>
          </a:p>
        </p:txBody>
      </p:sp>
    </p:spTree>
    <p:extLst>
      <p:ext uri="{BB962C8B-B14F-4D97-AF65-F5344CB8AC3E}">
        <p14:creationId xmlns:p14="http://schemas.microsoft.com/office/powerpoint/2010/main" val="335199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nces.ed.gov/iped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nces.ed.gov/transfer.asp?location=twitter.com/ipeds_nc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1</a:t>
            </a:fld>
            <a:endParaRPr lang="en-US"/>
          </a:p>
        </p:txBody>
      </p:sp>
    </p:spTree>
    <p:extLst>
      <p:ext uri="{BB962C8B-B14F-4D97-AF65-F5344CB8AC3E}">
        <p14:creationId xmlns:p14="http://schemas.microsoft.com/office/powerpoint/2010/main" val="155732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27</a:t>
            </a:fld>
            <a:endParaRPr lang="en-US"/>
          </a:p>
        </p:txBody>
      </p:sp>
    </p:spTree>
    <p:extLst>
      <p:ext uri="{BB962C8B-B14F-4D97-AF65-F5344CB8AC3E}">
        <p14:creationId xmlns:p14="http://schemas.microsoft.com/office/powerpoint/2010/main" val="149291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28</a:t>
            </a:fld>
            <a:endParaRPr lang="en-US"/>
          </a:p>
        </p:txBody>
      </p:sp>
    </p:spTree>
    <p:extLst>
      <p:ext uri="{BB962C8B-B14F-4D97-AF65-F5344CB8AC3E}">
        <p14:creationId xmlns:p14="http://schemas.microsoft.com/office/powerpoint/2010/main" val="49715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30</a:t>
            </a:fld>
            <a:endParaRPr lang="en-US"/>
          </a:p>
        </p:txBody>
      </p:sp>
    </p:spTree>
    <p:extLst>
      <p:ext uri="{BB962C8B-B14F-4D97-AF65-F5344CB8AC3E}">
        <p14:creationId xmlns:p14="http://schemas.microsoft.com/office/powerpoint/2010/main" val="194127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a:solidFill>
                  <a:srgbClr val="1F497D"/>
                </a:solidFill>
                <a:latin typeface="Calibri" panose="020F0502020204030204" pitchFamily="34" charset="0"/>
                <a:ea typeface="Calibri" panose="020F0502020204030204" pitchFamily="34" charset="0"/>
              </a:rPr>
              <a:t>School counselor recommended</a:t>
            </a:r>
            <a:r>
              <a:rPr lang="en-US" baseline="0" dirty="0">
                <a:solidFill>
                  <a:srgbClr val="1F497D"/>
                </a:solidFill>
                <a:latin typeface="Calibri" panose="020F0502020204030204" pitchFamily="34" charset="0"/>
                <a:ea typeface="Calibri" panose="020F0502020204030204" pitchFamily="34" charset="0"/>
              </a:rPr>
              <a:t> SDS so Rex can learn more about his educational and career options. </a:t>
            </a:r>
            <a:endParaRPr lang="en-US" dirty="0">
              <a:solidFill>
                <a:srgbClr val="1F497D"/>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31</a:t>
            </a:fld>
            <a:endParaRPr lang="en-US"/>
          </a:p>
        </p:txBody>
      </p:sp>
    </p:spTree>
    <p:extLst>
      <p:ext uri="{BB962C8B-B14F-4D97-AF65-F5344CB8AC3E}">
        <p14:creationId xmlns:p14="http://schemas.microsoft.com/office/powerpoint/2010/main" val="138698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3976">
              <a:defRPr/>
            </a:pPr>
            <a:r>
              <a:rPr lang="en-US" sz="1300" dirty="0"/>
              <a:t>Occupational daydreams can give insight into the student’s true desires.</a:t>
            </a:r>
          </a:p>
          <a:p>
            <a:pPr defTabSz="883976">
              <a:defRPr/>
            </a:pPr>
            <a:endParaRPr lang="en-US" sz="1300" dirty="0"/>
          </a:p>
          <a:p>
            <a:pPr defTabSz="883976">
              <a:defRPr/>
            </a:pPr>
            <a:r>
              <a:rPr lang="en-US" sz="1300" dirty="0"/>
              <a:t>Aspirations Summary Code automatically provided in </a:t>
            </a:r>
            <a:r>
              <a:rPr lang="en-US" sz="1300" dirty="0" err="1"/>
              <a:t>StudentSDS</a:t>
            </a:r>
            <a:r>
              <a:rPr lang="en-US" sz="1300" dirty="0"/>
              <a:t> report if three occupations are provided by the student</a:t>
            </a:r>
          </a:p>
          <a:p>
            <a:pPr defTabSz="883976">
              <a:defRPr/>
            </a:pPr>
            <a:endParaRPr lang="en-US" sz="1300" dirty="0"/>
          </a:p>
          <a:p>
            <a:pPr defTabSz="883976">
              <a:defRPr/>
            </a:pPr>
            <a:r>
              <a:rPr lang="en-US" sz="1300" dirty="0"/>
              <a:t>When examining the Occupational daydreams section, practitioners can examine not only the occupation(s) listed but also the RIASEC code(s) associated with the expressed daydreams. </a:t>
            </a:r>
          </a:p>
          <a:p>
            <a:pPr defTabSz="883976">
              <a:defRPr/>
            </a:pPr>
            <a:endParaRPr lang="en-US" sz="1300" dirty="0"/>
          </a:p>
          <a:p>
            <a:pPr defTabSz="883976">
              <a:defRPr/>
            </a:pPr>
            <a:r>
              <a:rPr lang="en-US" dirty="0"/>
              <a:t>Practitioners can suggest using the code listed for the first daydream occupation to search for more occupational possibilities with that same code or using the Aspirations Summary Code.</a:t>
            </a:r>
            <a:endParaRPr lang="en-US" dirty="0">
              <a:solidFill>
                <a:srgbClr val="1F5377"/>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33</a:t>
            </a:fld>
            <a:endParaRPr lang="en-US"/>
          </a:p>
        </p:txBody>
      </p:sp>
    </p:spTree>
    <p:extLst>
      <p:ext uri="{BB962C8B-B14F-4D97-AF65-F5344CB8AC3E}">
        <p14:creationId xmlns:p14="http://schemas.microsoft.com/office/powerpoint/2010/main" val="80728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F5377"/>
                </a:solidFill>
              </a:rPr>
              <a:t>Categories = CIP category (first two digits of CIP code correspond with Category)</a:t>
            </a:r>
          </a:p>
          <a:p>
            <a:r>
              <a:rPr lang="en-US" dirty="0">
                <a:solidFill>
                  <a:srgbClr val="1F5377"/>
                </a:solidFill>
              </a:rPr>
              <a:t>The Classification of Instructional Programs (CIP) was originally developed by the U.S. Department of Education's National Center for Education Statistics (NCES) in 1980, with revisions occurring in 1985, 1990, and 2000.</a:t>
            </a:r>
          </a:p>
          <a:p>
            <a:endParaRPr lang="en-US" dirty="0">
              <a:solidFill>
                <a:srgbClr val="1F5377"/>
              </a:solidFill>
            </a:endParaRPr>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35</a:t>
            </a:fld>
            <a:endParaRPr lang="en-US"/>
          </a:p>
        </p:txBody>
      </p:sp>
    </p:spTree>
    <p:extLst>
      <p:ext uri="{BB962C8B-B14F-4D97-AF65-F5344CB8AC3E}">
        <p14:creationId xmlns:p14="http://schemas.microsoft.com/office/powerpoint/2010/main" val="60764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F5377"/>
                </a:solidFill>
              </a:rPr>
              <a:t>Categories = CIP category (first two digits of CIP code correspond with Category)</a:t>
            </a:r>
          </a:p>
          <a:p>
            <a:r>
              <a:rPr lang="en-US" dirty="0">
                <a:solidFill>
                  <a:srgbClr val="1F5377"/>
                </a:solidFill>
              </a:rPr>
              <a:t>The Classification of Instructional Programs (CIP) was originally developed by the U.S. Department of Education's National Center for Education Statistics (NCES) in 1980, with revisions occurring in 1985, 1990, and 2000.</a:t>
            </a:r>
          </a:p>
          <a:p>
            <a:endParaRPr lang="en-US" dirty="0">
              <a:solidFill>
                <a:srgbClr val="1F5377"/>
              </a:solidFill>
            </a:endParaRPr>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36</a:t>
            </a:fld>
            <a:endParaRPr lang="en-US"/>
          </a:p>
        </p:txBody>
      </p:sp>
    </p:spTree>
    <p:extLst>
      <p:ext uri="{BB962C8B-B14F-4D97-AF65-F5344CB8AC3E}">
        <p14:creationId xmlns:p14="http://schemas.microsoft.com/office/powerpoint/2010/main" val="201997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Selecting a POS (MIS from his results)</a:t>
            </a:r>
            <a:r>
              <a:rPr lang="en-US" baseline="0" dirty="0">
                <a:sym typeface="Wingdings" panose="05000000000000000000" pitchFamily="2" charset="2"/>
              </a:rPr>
              <a:t> College Navigator automatically searches within his zip code (based on demographic information). Users can edit the search features.</a:t>
            </a:r>
          </a:p>
          <a:p>
            <a:endParaRPr lang="en-US" b="1" dirty="0">
              <a:effectLst/>
            </a:endParaRPr>
          </a:p>
          <a:p>
            <a:r>
              <a:rPr lang="en-US" sz="1100" b="1" dirty="0">
                <a:latin typeface="Calibri" panose="020F0502020204030204" pitchFamily="34" charset="0"/>
              </a:rPr>
              <a:t>About our data</a:t>
            </a:r>
          </a:p>
          <a:p>
            <a:r>
              <a:rPr lang="en-US" sz="1100" dirty="0">
                <a:latin typeface="Calibri" panose="020F0502020204030204" pitchFamily="34" charset="0"/>
              </a:rPr>
              <a:t>College Navigator consists primarily of the latest data from the </a:t>
            </a:r>
            <a:r>
              <a:rPr lang="en-US" sz="1100" b="1" dirty="0">
                <a:latin typeface="Calibri" panose="020F0502020204030204" pitchFamily="34" charset="0"/>
              </a:rPr>
              <a:t>Integrated Postsecondary Education Data System (IPEDS)</a:t>
            </a:r>
            <a:r>
              <a:rPr lang="en-US" sz="1100" dirty="0">
                <a:latin typeface="Calibri" panose="020F0502020204030204" pitchFamily="34" charset="0"/>
              </a:rPr>
              <a:t>, the core postsecondary education data collection program for NCES – the National Center for Education Statistics.</a:t>
            </a:r>
          </a:p>
          <a:p>
            <a:r>
              <a:rPr lang="en-US" sz="1100" dirty="0">
                <a:latin typeface="Calibri" panose="020F0502020204030204" pitchFamily="34" charset="0"/>
                <a:hlinkClick r:id="rId3"/>
              </a:rPr>
              <a:t>Visit the IPEDS website</a:t>
            </a:r>
            <a:r>
              <a:rPr lang="en-US" sz="1100" dirty="0">
                <a:latin typeface="Calibri" panose="020F0502020204030204" pitchFamily="34" charset="0"/>
              </a:rPr>
              <a:t> for more information about IPEDS and for access to IPEDS data tools, publications, and more. Follow </a:t>
            </a:r>
            <a:r>
              <a:rPr lang="en-US" sz="1100" dirty="0">
                <a:latin typeface="Calibri" panose="020F0502020204030204" pitchFamily="34" charset="0"/>
                <a:hlinkClick r:id="rId4"/>
              </a:rPr>
              <a:t>IPEDS on Twitter</a:t>
            </a:r>
            <a:r>
              <a:rPr lang="en-US" sz="1100" dirty="0">
                <a:latin typeface="Calibri" panose="020F0502020204030204" pitchFamily="34" charset="0"/>
              </a:rPr>
              <a:t> for updates and current communications.</a:t>
            </a:r>
          </a:p>
          <a:p>
            <a:endParaRPr lang="en-US" sz="11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0E2CB3F6-E412-4C71-87B9-0462AC13B4E4}" type="slidenum">
              <a:rPr lang="en-US" smtClean="0"/>
              <a:t>37</a:t>
            </a:fld>
            <a:endParaRPr lang="en-US"/>
          </a:p>
        </p:txBody>
      </p:sp>
    </p:spTree>
    <p:extLst>
      <p:ext uri="{BB962C8B-B14F-4D97-AF65-F5344CB8AC3E}">
        <p14:creationId xmlns:p14="http://schemas.microsoft.com/office/powerpoint/2010/main" val="369081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Rex selected a school to explore his options</a:t>
            </a:r>
            <a:r>
              <a:rPr lang="en-US" baseline="0" dirty="0"/>
              <a:t> – he is able to see a snapshot overview of information as well as expandable sections to dive deeper</a:t>
            </a:r>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38</a:t>
            </a:fld>
            <a:endParaRPr lang="en-US"/>
          </a:p>
        </p:txBody>
      </p:sp>
    </p:spTree>
    <p:extLst>
      <p:ext uri="{BB962C8B-B14F-4D97-AF65-F5344CB8AC3E}">
        <p14:creationId xmlns:p14="http://schemas.microsoft.com/office/powerpoint/2010/main" val="4268003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Navigator also</a:t>
            </a:r>
            <a:r>
              <a:rPr lang="en-US" baseline="0" dirty="0"/>
              <a:t> allows you to “save” your favorite schools. Rex adds the </a:t>
            </a:r>
            <a:r>
              <a:rPr lang="en-US" dirty="0"/>
              <a:t>MIS program at FSU to his favorites</a:t>
            </a:r>
          </a:p>
        </p:txBody>
      </p:sp>
      <p:sp>
        <p:nvSpPr>
          <p:cNvPr id="4" name="Slide Number Placeholder 3"/>
          <p:cNvSpPr>
            <a:spLocks noGrp="1"/>
          </p:cNvSpPr>
          <p:nvPr>
            <p:ph type="sldNum" sz="quarter" idx="10"/>
          </p:nvPr>
        </p:nvSpPr>
        <p:spPr/>
        <p:txBody>
          <a:bodyPr/>
          <a:lstStyle/>
          <a:p>
            <a:fld id="{0E2CB3F6-E412-4C71-87B9-0462AC13B4E4}" type="slidenum">
              <a:rPr lang="en-US" smtClean="0"/>
              <a:t>39</a:t>
            </a:fld>
            <a:endParaRPr lang="en-US"/>
          </a:p>
        </p:txBody>
      </p:sp>
    </p:spTree>
    <p:extLst>
      <p:ext uri="{BB962C8B-B14F-4D97-AF65-F5344CB8AC3E}">
        <p14:creationId xmlns:p14="http://schemas.microsoft.com/office/powerpoint/2010/main" val="237134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2</a:t>
            </a:fld>
            <a:endParaRPr lang="en-US"/>
          </a:p>
        </p:txBody>
      </p:sp>
    </p:spTree>
    <p:extLst>
      <p:ext uri="{BB962C8B-B14F-4D97-AF65-F5344CB8AC3E}">
        <p14:creationId xmlns:p14="http://schemas.microsoft.com/office/powerpoint/2010/main" val="1449712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 program at USF was also added to his favorites – this allows him to now compare the schools side</a:t>
            </a:r>
            <a:r>
              <a:rPr lang="en-US" baseline="0" dirty="0"/>
              <a:t> by side.</a:t>
            </a:r>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40</a:t>
            </a:fld>
            <a:endParaRPr lang="en-US"/>
          </a:p>
        </p:txBody>
      </p:sp>
    </p:spTree>
    <p:extLst>
      <p:ext uri="{BB962C8B-B14F-4D97-AF65-F5344CB8AC3E}">
        <p14:creationId xmlns:p14="http://schemas.microsoft.com/office/powerpoint/2010/main" val="2137418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Rex used the career clusters feature to explore occupations in Science, Technology, Engineering and Mathematics</a:t>
            </a:r>
            <a:r>
              <a:rPr lang="en-US" baseline="0" dirty="0"/>
              <a:t> (STEM) and Business Management and Administration</a:t>
            </a:r>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41</a:t>
            </a:fld>
            <a:endParaRPr lang="en-US"/>
          </a:p>
        </p:txBody>
      </p:sp>
    </p:spTree>
    <p:extLst>
      <p:ext uri="{BB962C8B-B14F-4D97-AF65-F5344CB8AC3E}">
        <p14:creationId xmlns:p14="http://schemas.microsoft.com/office/powerpoint/2010/main" val="369482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42</a:t>
            </a:fld>
            <a:endParaRPr lang="en-US"/>
          </a:p>
        </p:txBody>
      </p:sp>
    </p:spTree>
    <p:extLst>
      <p:ext uri="{BB962C8B-B14F-4D97-AF65-F5344CB8AC3E}">
        <p14:creationId xmlns:p14="http://schemas.microsoft.com/office/powerpoint/2010/main" val="1672249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43</a:t>
            </a:fld>
            <a:endParaRPr lang="en-US"/>
          </a:p>
        </p:txBody>
      </p:sp>
    </p:spTree>
    <p:extLst>
      <p:ext uri="{BB962C8B-B14F-4D97-AF65-F5344CB8AC3E}">
        <p14:creationId xmlns:p14="http://schemas.microsoft.com/office/powerpoint/2010/main" val="891012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of online report</a:t>
            </a:r>
          </a:p>
          <a:p>
            <a:endParaRPr lang="en-US" dirty="0"/>
          </a:p>
          <a:p>
            <a:r>
              <a:rPr lang="en-US" dirty="0"/>
              <a:t>Saves time, no flipping through long lists</a:t>
            </a:r>
          </a:p>
          <a:p>
            <a:endParaRPr lang="en-US" dirty="0"/>
          </a:p>
          <a:p>
            <a:r>
              <a:rPr lang="en-US" dirty="0"/>
              <a:t>Filterable and sortable, for example, Rex only wants to see jobs that are college and above</a:t>
            </a:r>
          </a:p>
          <a:p>
            <a:endParaRPr lang="en-US" dirty="0"/>
          </a:p>
          <a:p>
            <a:r>
              <a:rPr lang="en-US" dirty="0"/>
              <a:t>Can use it anywhere</a:t>
            </a:r>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44</a:t>
            </a:fld>
            <a:endParaRPr lang="en-US"/>
          </a:p>
        </p:txBody>
      </p:sp>
    </p:spTree>
    <p:extLst>
      <p:ext uri="{BB962C8B-B14F-4D97-AF65-F5344CB8AC3E}">
        <p14:creationId xmlns:p14="http://schemas.microsoft.com/office/powerpoint/2010/main" val="3975360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easily start applying for jobs</a:t>
            </a:r>
          </a:p>
        </p:txBody>
      </p:sp>
      <p:sp>
        <p:nvSpPr>
          <p:cNvPr id="4" name="Slide Number Placeholder 3"/>
          <p:cNvSpPr>
            <a:spLocks noGrp="1"/>
          </p:cNvSpPr>
          <p:nvPr>
            <p:ph type="sldNum" sz="quarter" idx="10"/>
          </p:nvPr>
        </p:nvSpPr>
        <p:spPr/>
        <p:txBody>
          <a:bodyPr/>
          <a:lstStyle/>
          <a:p>
            <a:fld id="{0E2CB3F6-E412-4C71-87B9-0462AC13B4E4}" type="slidenum">
              <a:rPr lang="en-US" smtClean="0"/>
              <a:t>45</a:t>
            </a:fld>
            <a:endParaRPr lang="en-US"/>
          </a:p>
        </p:txBody>
      </p:sp>
    </p:spTree>
    <p:extLst>
      <p:ext uri="{BB962C8B-B14F-4D97-AF65-F5344CB8AC3E}">
        <p14:creationId xmlns:p14="http://schemas.microsoft.com/office/powerpoint/2010/main" val="2725384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46</a:t>
            </a:fld>
            <a:endParaRPr lang="en-US"/>
          </a:p>
        </p:txBody>
      </p:sp>
    </p:spTree>
    <p:extLst>
      <p:ext uri="{BB962C8B-B14F-4D97-AF65-F5344CB8AC3E}">
        <p14:creationId xmlns:p14="http://schemas.microsoft.com/office/powerpoint/2010/main" val="9603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47</a:t>
            </a:fld>
            <a:endParaRPr lang="en-US"/>
          </a:p>
        </p:txBody>
      </p:sp>
    </p:spTree>
    <p:extLst>
      <p:ext uri="{BB962C8B-B14F-4D97-AF65-F5344CB8AC3E}">
        <p14:creationId xmlns:p14="http://schemas.microsoft.com/office/powerpoint/2010/main" val="843416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CB3F6-E412-4C71-87B9-0462AC13B4E4}" type="slidenum">
              <a:rPr lang="en-US" smtClean="0"/>
              <a:t>48</a:t>
            </a:fld>
            <a:endParaRPr lang="en-US"/>
          </a:p>
        </p:txBody>
      </p:sp>
    </p:spTree>
    <p:extLst>
      <p:ext uri="{BB962C8B-B14F-4D97-AF65-F5344CB8AC3E}">
        <p14:creationId xmlns:p14="http://schemas.microsoft.com/office/powerpoint/2010/main" val="385488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49</a:t>
            </a:fld>
            <a:endParaRPr lang="en-US"/>
          </a:p>
        </p:txBody>
      </p:sp>
    </p:spTree>
    <p:extLst>
      <p:ext uri="{BB962C8B-B14F-4D97-AF65-F5344CB8AC3E}">
        <p14:creationId xmlns:p14="http://schemas.microsoft.com/office/powerpoint/2010/main" val="323896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available:</a:t>
            </a:r>
          </a:p>
          <a:p>
            <a:endParaRPr lang="en-US" dirty="0"/>
          </a:p>
          <a:p>
            <a:pPr defTabSz="874441">
              <a:defRPr/>
            </a:pPr>
            <a:r>
              <a:rPr lang="en-US" dirty="0" err="1">
                <a:solidFill>
                  <a:srgbClr val="1F5377"/>
                </a:solidFill>
              </a:rPr>
              <a:t>StandardSDS</a:t>
            </a:r>
            <a:r>
              <a:rPr lang="en-US" dirty="0">
                <a:solidFill>
                  <a:srgbClr val="1F5377"/>
                </a:solidFill>
              </a:rPr>
              <a:t>:</a:t>
            </a:r>
            <a:r>
              <a:rPr lang="en-US" baseline="0" dirty="0">
                <a:solidFill>
                  <a:srgbClr val="1F5377"/>
                </a:solidFill>
              </a:rPr>
              <a:t> </a:t>
            </a:r>
            <a:r>
              <a:rPr lang="en-US" dirty="0">
                <a:solidFill>
                  <a:srgbClr val="1F5377"/>
                </a:solidFill>
              </a:rPr>
              <a:t>For adults making career and educational decisions</a:t>
            </a:r>
          </a:p>
          <a:p>
            <a:pPr defTabSz="874441">
              <a:defRPr/>
            </a:pPr>
            <a:endParaRPr lang="en-US" dirty="0">
              <a:solidFill>
                <a:srgbClr val="1F5377"/>
              </a:solidFill>
            </a:endParaRPr>
          </a:p>
          <a:p>
            <a:pPr defTabSz="874441">
              <a:defRPr/>
            </a:pPr>
            <a:r>
              <a:rPr lang="en-US" dirty="0" err="1">
                <a:solidFill>
                  <a:srgbClr val="1F5377"/>
                </a:solidFill>
              </a:rPr>
              <a:t>VeteranSDS</a:t>
            </a:r>
            <a:r>
              <a:rPr lang="en-US" dirty="0">
                <a:solidFill>
                  <a:srgbClr val="1F5377"/>
                </a:solidFill>
              </a:rPr>
              <a:t>:</a:t>
            </a:r>
            <a:r>
              <a:rPr lang="en-US" baseline="0" dirty="0">
                <a:solidFill>
                  <a:srgbClr val="1F5377"/>
                </a:solidFill>
              </a:rPr>
              <a:t> </a:t>
            </a:r>
            <a:r>
              <a:rPr lang="en-US" dirty="0">
                <a:solidFill>
                  <a:srgbClr val="1F5377"/>
                </a:solidFill>
              </a:rPr>
              <a:t>For military personnel transitioning to the civilian workforce</a:t>
            </a:r>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5</a:t>
            </a:fld>
            <a:endParaRPr lang="en-US"/>
          </a:p>
        </p:txBody>
      </p:sp>
    </p:spTree>
    <p:extLst>
      <p:ext uri="{BB962C8B-B14F-4D97-AF65-F5344CB8AC3E}">
        <p14:creationId xmlns:p14="http://schemas.microsoft.com/office/powerpoint/2010/main" val="2728163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50</a:t>
            </a:fld>
            <a:endParaRPr lang="en-US"/>
          </a:p>
        </p:txBody>
      </p:sp>
    </p:spTree>
    <p:extLst>
      <p:ext uri="{BB962C8B-B14F-4D97-AF65-F5344CB8AC3E}">
        <p14:creationId xmlns:p14="http://schemas.microsoft.com/office/powerpoint/2010/main" val="1230048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51</a:t>
            </a:fld>
            <a:endParaRPr lang="en-US"/>
          </a:p>
        </p:txBody>
      </p:sp>
    </p:spTree>
    <p:extLst>
      <p:ext uri="{BB962C8B-B14F-4D97-AF65-F5344CB8AC3E}">
        <p14:creationId xmlns:p14="http://schemas.microsoft.com/office/powerpoint/2010/main" val="141588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52</a:t>
            </a:fld>
            <a:endParaRPr lang="en-US"/>
          </a:p>
        </p:txBody>
      </p:sp>
    </p:spTree>
    <p:extLst>
      <p:ext uri="{BB962C8B-B14F-4D97-AF65-F5344CB8AC3E}">
        <p14:creationId xmlns:p14="http://schemas.microsoft.com/office/powerpoint/2010/main" val="315191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6</a:t>
            </a:fld>
            <a:endParaRPr lang="en-US"/>
          </a:p>
        </p:txBody>
      </p:sp>
    </p:spTree>
    <p:extLst>
      <p:ext uri="{BB962C8B-B14F-4D97-AF65-F5344CB8AC3E}">
        <p14:creationId xmlns:p14="http://schemas.microsoft.com/office/powerpoint/2010/main" val="426415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7</a:t>
            </a:fld>
            <a:endParaRPr lang="en-US"/>
          </a:p>
        </p:txBody>
      </p:sp>
    </p:spTree>
    <p:extLst>
      <p:ext uri="{BB962C8B-B14F-4D97-AF65-F5344CB8AC3E}">
        <p14:creationId xmlns:p14="http://schemas.microsoft.com/office/powerpoint/2010/main" val="186156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8</a:t>
            </a:fld>
            <a:endParaRPr lang="en-US"/>
          </a:p>
        </p:txBody>
      </p:sp>
    </p:spTree>
    <p:extLst>
      <p:ext uri="{BB962C8B-B14F-4D97-AF65-F5344CB8AC3E}">
        <p14:creationId xmlns:p14="http://schemas.microsoft.com/office/powerpoint/2010/main" val="183778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Contains printed materials as well as an individualized</a:t>
            </a:r>
            <a:r>
              <a:rPr lang="en-US" baseline="0" dirty="0"/>
              <a:t> online</a:t>
            </a:r>
            <a:r>
              <a:rPr lang="en-US" dirty="0"/>
              <a:t> report</a:t>
            </a:r>
          </a:p>
          <a:p>
            <a:endParaRPr lang="en-US" dirty="0"/>
          </a:p>
          <a:p>
            <a:r>
              <a:rPr lang="en-US" dirty="0"/>
              <a:t>First,</a:t>
            </a:r>
            <a:r>
              <a:rPr lang="en-US" baseline="0" dirty="0"/>
              <a:t> we will give an o</a:t>
            </a:r>
            <a:r>
              <a:rPr lang="en-US" dirty="0"/>
              <a:t>verview of each printed</a:t>
            </a:r>
            <a:r>
              <a:rPr lang="en-US" baseline="0" dirty="0"/>
              <a:t> piece, followed by an introduction to the online report, which will be highlighted more in the case study</a:t>
            </a:r>
            <a:endParaRPr lang="en-US" dirty="0"/>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10</a:t>
            </a:fld>
            <a:endParaRPr lang="en-US"/>
          </a:p>
        </p:txBody>
      </p:sp>
    </p:spTree>
    <p:extLst>
      <p:ext uri="{BB962C8B-B14F-4D97-AF65-F5344CB8AC3E}">
        <p14:creationId xmlns:p14="http://schemas.microsoft.com/office/powerpoint/2010/main" val="3512269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a:t>Each occupation now includes</a:t>
            </a:r>
            <a:r>
              <a:rPr lang="en-US" baseline="0" dirty="0"/>
              <a:t> ONET code and career cluster. Icons indicate if the job is New and Emerging or Rapid Growth.</a:t>
            </a:r>
            <a:endParaRPr lang="en-US" dirty="0"/>
          </a:p>
          <a:p>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12</a:t>
            </a:fld>
            <a:endParaRPr lang="en-US"/>
          </a:p>
        </p:txBody>
      </p:sp>
    </p:spTree>
    <p:extLst>
      <p:ext uri="{BB962C8B-B14F-4D97-AF65-F5344CB8AC3E}">
        <p14:creationId xmlns:p14="http://schemas.microsoft.com/office/powerpoint/2010/main" val="329046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a:t>
            </a:r>
            <a:r>
              <a:rPr lang="en-US" baseline="0" dirty="0"/>
              <a:t> of Instructional Programs (CIP) code (first two digits for each category) and categories</a:t>
            </a:r>
            <a:endParaRPr lang="en-US" dirty="0"/>
          </a:p>
        </p:txBody>
      </p:sp>
      <p:sp>
        <p:nvSpPr>
          <p:cNvPr id="4" name="Slide Number Placeholder 3"/>
          <p:cNvSpPr>
            <a:spLocks noGrp="1"/>
          </p:cNvSpPr>
          <p:nvPr>
            <p:ph type="sldNum" sz="quarter" idx="10"/>
          </p:nvPr>
        </p:nvSpPr>
        <p:spPr/>
        <p:txBody>
          <a:bodyPr/>
          <a:lstStyle/>
          <a:p>
            <a:fld id="{0E2CB3F6-E412-4C71-87B9-0462AC13B4E4}" type="slidenum">
              <a:rPr lang="en-US" smtClean="0"/>
              <a:t>15</a:t>
            </a:fld>
            <a:endParaRPr lang="en-US"/>
          </a:p>
        </p:txBody>
      </p:sp>
    </p:spTree>
    <p:extLst>
      <p:ext uri="{BB962C8B-B14F-4D97-AF65-F5344CB8AC3E}">
        <p14:creationId xmlns:p14="http://schemas.microsoft.com/office/powerpoint/2010/main" val="131563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1AEFAA-A40E-8541-82AD-04D46A88185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6431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E1D63E5-5978-5848-AED9-A77768FB1C9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4819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1E7527D-E458-A643-B633-10ED63808F66}"/>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27156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3BFB1B-B004-3D40-AF49-DB3ECF8E63C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7123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A5EBA71-2E27-5146-B980-FAEEBD2BC35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713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62DF44A-ECB1-514D-9CB5-CE96C3DBA3F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2010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7660E4-0FB0-4241-BF19-DE36206C469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6236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1B3577-81F0-BC47-A283-3E9FF8C98B89}"/>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1371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371440-A006-F449-862A-CD99D90199AC}"/>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4932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5C51EE0-BFA9-7A41-B97C-005C8F8FA85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8604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8A2D24-611D-D144-886B-7D0C882BAE91}"/>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9341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C814F-7566-A646-ADBC-77D35F10F0E8}" type="datetimeFigureOut">
              <a:rPr lang="en-US" smtClean="0"/>
              <a:t>7/1/2019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96C7D-518D-C94D-9F22-D533F36FBA4A}" type="slidenum">
              <a:rPr lang="en-US" smtClean="0"/>
              <a:t>‹#›</a:t>
            </a:fld>
            <a:endParaRPr lang="en-US"/>
          </a:p>
        </p:txBody>
      </p:sp>
    </p:spTree>
    <p:extLst>
      <p:ext uri="{BB962C8B-B14F-4D97-AF65-F5344CB8AC3E}">
        <p14:creationId xmlns:p14="http://schemas.microsoft.com/office/powerpoint/2010/main" val="1116600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56911A3-C808-EB49-A959-993B39E81DF2}"/>
              </a:ext>
            </a:extLst>
          </p:cNvPr>
          <p:cNvPicPr>
            <a:picLocks noChangeAspect="1"/>
          </p:cNvPicPr>
          <p:nvPr/>
        </p:nvPicPr>
        <p:blipFill>
          <a:blip r:embed="rId3"/>
          <a:stretch>
            <a:fillRect/>
          </a:stretch>
        </p:blipFill>
        <p:spPr>
          <a:xfrm>
            <a:off x="-457200" y="2815254"/>
            <a:ext cx="5852160" cy="2926080"/>
          </a:xfrm>
          <a:prstGeom prst="rect">
            <a:avLst/>
          </a:prstGeom>
        </p:spPr>
      </p:pic>
      <p:sp>
        <p:nvSpPr>
          <p:cNvPr id="2" name="Title 1">
            <a:extLst>
              <a:ext uri="{FF2B5EF4-FFF2-40B4-BE49-F238E27FC236}">
                <a16:creationId xmlns:a16="http://schemas.microsoft.com/office/drawing/2014/main" xmlns="" id="{B63D70B5-2A09-FB48-8628-E7F6DB7DC4DD}"/>
              </a:ext>
            </a:extLst>
          </p:cNvPr>
          <p:cNvSpPr>
            <a:spLocks noGrp="1"/>
          </p:cNvSpPr>
          <p:nvPr>
            <p:ph type="ctrTitle" idx="4294967295"/>
          </p:nvPr>
        </p:nvSpPr>
        <p:spPr>
          <a:xfrm>
            <a:off x="-304800" y="2011910"/>
            <a:ext cx="5547360" cy="2387600"/>
          </a:xfrm>
        </p:spPr>
        <p:txBody>
          <a:bodyPr>
            <a:normAutofit/>
          </a:bodyPr>
          <a:lstStyle/>
          <a:p>
            <a:pPr algn="ctr"/>
            <a:r>
              <a:rPr lang="en-US" sz="3200" b="1" dirty="0">
                <a:solidFill>
                  <a:srgbClr val="1F5377"/>
                </a:solidFill>
                <a:latin typeface="Calibri" panose="020F0502020204030204" pitchFamily="34" charset="0"/>
                <a:cs typeface="Calibri" panose="020F0502020204030204" pitchFamily="34" charset="0"/>
              </a:rPr>
              <a:t>Develop your </a:t>
            </a:r>
            <a:br>
              <a:rPr lang="en-US" sz="3200" b="1" dirty="0">
                <a:solidFill>
                  <a:srgbClr val="1F5377"/>
                </a:solidFill>
                <a:latin typeface="Calibri" panose="020F0502020204030204" pitchFamily="34" charset="0"/>
                <a:cs typeface="Calibri" panose="020F0502020204030204" pitchFamily="34" charset="0"/>
              </a:rPr>
            </a:br>
            <a:r>
              <a:rPr lang="en-US" sz="3200" b="1" dirty="0">
                <a:solidFill>
                  <a:srgbClr val="1F5377"/>
                </a:solidFill>
                <a:latin typeface="Calibri" panose="020F0502020204030204" pitchFamily="34" charset="0"/>
                <a:cs typeface="Calibri" panose="020F0502020204030204" pitchFamily="34" charset="0"/>
              </a:rPr>
              <a:t>Students’ Passion for </a:t>
            </a:r>
            <a:br>
              <a:rPr lang="en-US" sz="3200" b="1" dirty="0">
                <a:solidFill>
                  <a:srgbClr val="1F5377"/>
                </a:solidFill>
                <a:latin typeface="Calibri" panose="020F0502020204030204" pitchFamily="34" charset="0"/>
                <a:cs typeface="Calibri" panose="020F0502020204030204" pitchFamily="34" charset="0"/>
              </a:rPr>
            </a:br>
            <a:r>
              <a:rPr lang="en-US" sz="3200" b="1" dirty="0">
                <a:solidFill>
                  <a:srgbClr val="1F5377"/>
                </a:solidFill>
                <a:latin typeface="Calibri" panose="020F0502020204030204" pitchFamily="34" charset="0"/>
                <a:cs typeface="Calibri" panose="020F0502020204030204" pitchFamily="34" charset="0"/>
              </a:rPr>
              <a:t>Career Exploration: The</a:t>
            </a:r>
            <a:br>
              <a:rPr lang="en-US" sz="3200" b="1" dirty="0">
                <a:solidFill>
                  <a:srgbClr val="1F5377"/>
                </a:solidFill>
                <a:latin typeface="Calibri" panose="020F0502020204030204" pitchFamily="34" charset="0"/>
                <a:cs typeface="Calibri" panose="020F0502020204030204" pitchFamily="34" charset="0"/>
              </a:rPr>
            </a:br>
            <a:endParaRPr lang="en-US" sz="3200" b="1" dirty="0">
              <a:solidFill>
                <a:srgbClr val="1F5377"/>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xmlns="" id="{E054B3B3-9075-0545-879A-EEABD3ABA1EE}"/>
              </a:ext>
            </a:extLst>
          </p:cNvPr>
          <p:cNvSpPr>
            <a:spLocks noGrp="1"/>
          </p:cNvSpPr>
          <p:nvPr>
            <p:ph type="subTitle" idx="4294967295"/>
          </p:nvPr>
        </p:nvSpPr>
        <p:spPr>
          <a:xfrm>
            <a:off x="4017818" y="6390640"/>
            <a:ext cx="5126182" cy="355455"/>
          </a:xfrm>
        </p:spPr>
        <p:txBody>
          <a:bodyPr>
            <a:normAutofit lnSpcReduction="10000"/>
          </a:bodyPr>
          <a:lstStyle/>
          <a:p>
            <a:pPr marL="0" indent="0" algn="ctr">
              <a:buNone/>
            </a:pPr>
            <a:r>
              <a:rPr lang="en-US" sz="2000" b="1" dirty="0">
                <a:solidFill>
                  <a:srgbClr val="1F5377"/>
                </a:solidFill>
              </a:rPr>
              <a:t>NCDA 2019</a:t>
            </a:r>
          </a:p>
        </p:txBody>
      </p:sp>
      <p:sp>
        <p:nvSpPr>
          <p:cNvPr id="4" name="TextBox 3"/>
          <p:cNvSpPr txBox="1"/>
          <p:nvPr/>
        </p:nvSpPr>
        <p:spPr>
          <a:xfrm>
            <a:off x="2743200" y="4983243"/>
            <a:ext cx="4860757" cy="646331"/>
          </a:xfrm>
          <a:prstGeom prst="rect">
            <a:avLst/>
          </a:prstGeom>
          <a:noFill/>
        </p:spPr>
        <p:txBody>
          <a:bodyPr wrap="square" rtlCol="0">
            <a:spAutoFit/>
          </a:bodyPr>
          <a:lstStyle/>
          <a:p>
            <a:pPr algn="ctr"/>
            <a:r>
              <a:rPr lang="en-US" b="1" dirty="0">
                <a:solidFill>
                  <a:srgbClr val="1F5377"/>
                </a:solidFill>
              </a:rPr>
              <a:t>Presented by:</a:t>
            </a:r>
          </a:p>
          <a:p>
            <a:pPr algn="ctr"/>
            <a:r>
              <a:rPr lang="en-US" dirty="0">
                <a:solidFill>
                  <a:srgbClr val="1F5377"/>
                </a:solidFill>
              </a:rPr>
              <a:t>Jennifer Greene, PhD, &amp; Melissa Messer, MHS</a:t>
            </a:r>
          </a:p>
        </p:txBody>
      </p:sp>
    </p:spTree>
    <p:extLst>
      <p:ext uri="{BB962C8B-B14F-4D97-AF65-F5344CB8AC3E}">
        <p14:creationId xmlns:p14="http://schemas.microsoft.com/office/powerpoint/2010/main" val="13790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967" y="118461"/>
            <a:ext cx="5486400" cy="646331"/>
          </a:xfrm>
          <a:prstGeom prst="rect">
            <a:avLst/>
          </a:prstGeom>
          <a:noFill/>
        </p:spPr>
        <p:txBody>
          <a:bodyPr wrap="square" rtlCol="0">
            <a:spAutoFit/>
          </a:bodyPr>
          <a:lstStyle/>
          <a:p>
            <a:r>
              <a:rPr lang="en-US" sz="3600" dirty="0">
                <a:solidFill>
                  <a:srgbClr val="1F5377"/>
                </a:solidFill>
              </a:rPr>
              <a:t>Printed materials</a:t>
            </a:r>
          </a:p>
        </p:txBody>
      </p:sp>
      <p:pic>
        <p:nvPicPr>
          <p:cNvPr id="5" name="Picture 4">
            <a:extLst>
              <a:ext uri="{FF2B5EF4-FFF2-40B4-BE49-F238E27FC236}">
                <a16:creationId xmlns:a16="http://schemas.microsoft.com/office/drawing/2014/main" xmlns="" id="{840421DE-C5CF-8044-B750-3CEB63D4FEDE}"/>
              </a:ext>
            </a:extLst>
          </p:cNvPr>
          <p:cNvPicPr>
            <a:picLocks noChangeAspect="1"/>
          </p:cNvPicPr>
          <p:nvPr/>
        </p:nvPicPr>
        <p:blipFill>
          <a:blip r:embed="rId3"/>
          <a:stretch>
            <a:fillRect/>
          </a:stretch>
        </p:blipFill>
        <p:spPr>
          <a:xfrm>
            <a:off x="399393" y="1198880"/>
            <a:ext cx="1744168" cy="226568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EC7DB0BC-40B9-C047-BC1A-DACAD13E9D33}"/>
              </a:ext>
            </a:extLst>
          </p:cNvPr>
          <p:cNvPicPr>
            <a:picLocks noChangeAspect="1"/>
          </p:cNvPicPr>
          <p:nvPr/>
        </p:nvPicPr>
        <p:blipFill>
          <a:blip r:embed="rId4"/>
          <a:stretch>
            <a:fillRect/>
          </a:stretch>
        </p:blipFill>
        <p:spPr>
          <a:xfrm>
            <a:off x="4690737" y="1198880"/>
            <a:ext cx="1744168" cy="226568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44D6F9BB-BE99-D642-A453-B86C3467398D}"/>
              </a:ext>
            </a:extLst>
          </p:cNvPr>
          <p:cNvPicPr>
            <a:picLocks noChangeAspect="1"/>
          </p:cNvPicPr>
          <p:nvPr/>
        </p:nvPicPr>
        <p:blipFill>
          <a:blip r:embed="rId5"/>
          <a:stretch>
            <a:fillRect/>
          </a:stretch>
        </p:blipFill>
        <p:spPr>
          <a:xfrm>
            <a:off x="394771" y="4066886"/>
            <a:ext cx="1748790" cy="227168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ACD9C693-A5A8-1643-B604-7F655951287C}"/>
              </a:ext>
            </a:extLst>
          </p:cNvPr>
          <p:cNvPicPr>
            <a:picLocks noChangeAspect="1"/>
          </p:cNvPicPr>
          <p:nvPr/>
        </p:nvPicPr>
        <p:blipFill>
          <a:blip r:embed="rId6"/>
          <a:stretch>
            <a:fillRect/>
          </a:stretch>
        </p:blipFill>
        <p:spPr>
          <a:xfrm>
            <a:off x="4696275" y="4074647"/>
            <a:ext cx="1748790" cy="2271684"/>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xmlns="" id="{C36443C1-8C34-5146-813F-5CF224E821AF}"/>
              </a:ext>
            </a:extLst>
          </p:cNvPr>
          <p:cNvSpPr txBox="1"/>
          <p:nvPr/>
        </p:nvSpPr>
        <p:spPr>
          <a:xfrm>
            <a:off x="6594481" y="1393001"/>
            <a:ext cx="2336800" cy="1954381"/>
          </a:xfrm>
          <a:prstGeom prst="rect">
            <a:avLst/>
          </a:prstGeom>
          <a:noFill/>
        </p:spPr>
        <p:txBody>
          <a:bodyPr wrap="square" rtlCol="0">
            <a:spAutoFit/>
          </a:bodyPr>
          <a:lstStyle/>
          <a:p>
            <a:pPr lvl="0"/>
            <a:r>
              <a:rPr lang="en-US" b="1" dirty="0">
                <a:solidFill>
                  <a:srgbClr val="00AE97"/>
                </a:solidFill>
              </a:rPr>
              <a:t>Career Finder</a:t>
            </a:r>
            <a:endParaRPr lang="en-US" dirty="0">
              <a:solidFill>
                <a:srgbClr val="00AE97"/>
              </a:solidFill>
            </a:endParaRPr>
          </a:p>
          <a:p>
            <a:pPr marL="285750" indent="-285750">
              <a:spcAft>
                <a:spcPts val="600"/>
              </a:spcAft>
              <a:buFont typeface="Wingdings" pitchFamily="2" charset="2"/>
              <a:buChar char="§"/>
            </a:pPr>
            <a:r>
              <a:rPr lang="en-US" sz="1400" dirty="0"/>
              <a:t>Each career is linked to a Holland code, education level, and career cluster</a:t>
            </a:r>
          </a:p>
          <a:p>
            <a:pPr marL="285750" indent="-285750">
              <a:buFont typeface="Wingdings" pitchFamily="2" charset="2"/>
              <a:buChar char="§"/>
            </a:pPr>
            <a:r>
              <a:rPr lang="en-US" sz="1400" dirty="0"/>
              <a:t>Icons indicate Rapid Growth and New and Emerging occupations</a:t>
            </a:r>
          </a:p>
          <a:p>
            <a:endParaRPr lang="en-US" sz="1400" dirty="0">
              <a:solidFill>
                <a:schemeClr val="accent1"/>
              </a:solidFill>
            </a:endParaRPr>
          </a:p>
        </p:txBody>
      </p:sp>
      <p:sp>
        <p:nvSpPr>
          <p:cNvPr id="13" name="TextBox 12">
            <a:extLst>
              <a:ext uri="{FF2B5EF4-FFF2-40B4-BE49-F238E27FC236}">
                <a16:creationId xmlns:a16="http://schemas.microsoft.com/office/drawing/2014/main" xmlns="" id="{94B663B5-CFE0-EC41-A001-ADE3A8E84D0A}"/>
              </a:ext>
            </a:extLst>
          </p:cNvPr>
          <p:cNvSpPr txBox="1"/>
          <p:nvPr/>
        </p:nvSpPr>
        <p:spPr>
          <a:xfrm>
            <a:off x="2303137" y="1393001"/>
            <a:ext cx="2336800" cy="543610"/>
          </a:xfrm>
          <a:prstGeom prst="rect">
            <a:avLst/>
          </a:prstGeom>
          <a:noFill/>
        </p:spPr>
        <p:txBody>
          <a:bodyPr wrap="square" rtlCol="0">
            <a:spAutoFit/>
          </a:bodyPr>
          <a:lstStyle/>
          <a:p>
            <a:pPr lvl="0">
              <a:lnSpc>
                <a:spcPts val="1800"/>
              </a:lnSpc>
            </a:pPr>
            <a:r>
              <a:rPr lang="en-US" b="1" dirty="0">
                <a:solidFill>
                  <a:srgbClr val="00AE97"/>
                </a:solidFill>
              </a:rPr>
              <a:t>Assessment Booklet</a:t>
            </a:r>
            <a:endParaRPr lang="en-US" dirty="0">
              <a:solidFill>
                <a:srgbClr val="00AE97"/>
              </a:solidFill>
            </a:endParaRPr>
          </a:p>
          <a:p>
            <a:pPr>
              <a:lnSpc>
                <a:spcPts val="1800"/>
              </a:lnSpc>
            </a:pPr>
            <a:endParaRPr lang="en-US" sz="1400" dirty="0">
              <a:solidFill>
                <a:schemeClr val="accent1"/>
              </a:solidFill>
            </a:endParaRPr>
          </a:p>
        </p:txBody>
      </p:sp>
      <p:sp>
        <p:nvSpPr>
          <p:cNvPr id="14" name="TextBox 13">
            <a:extLst>
              <a:ext uri="{FF2B5EF4-FFF2-40B4-BE49-F238E27FC236}">
                <a16:creationId xmlns:a16="http://schemas.microsoft.com/office/drawing/2014/main" xmlns="" id="{1729648B-6B04-5C4B-B3BE-7E4B71DE69EC}"/>
              </a:ext>
            </a:extLst>
          </p:cNvPr>
          <p:cNvSpPr txBox="1"/>
          <p:nvPr/>
        </p:nvSpPr>
        <p:spPr>
          <a:xfrm>
            <a:off x="2303136" y="4260949"/>
            <a:ext cx="2218063" cy="1431161"/>
          </a:xfrm>
          <a:prstGeom prst="rect">
            <a:avLst/>
          </a:prstGeom>
          <a:noFill/>
        </p:spPr>
        <p:txBody>
          <a:bodyPr wrap="square" rtlCol="0">
            <a:spAutoFit/>
          </a:bodyPr>
          <a:lstStyle/>
          <a:p>
            <a:pPr lvl="0">
              <a:lnSpc>
                <a:spcPts val="1800"/>
              </a:lnSpc>
            </a:pPr>
            <a:r>
              <a:rPr lang="en-US" b="1" dirty="0">
                <a:solidFill>
                  <a:srgbClr val="00AE97"/>
                </a:solidFill>
              </a:rPr>
              <a:t>Educational Opportunities </a:t>
            </a:r>
            <a:br>
              <a:rPr lang="en-US" b="1" dirty="0">
                <a:solidFill>
                  <a:srgbClr val="00AE97"/>
                </a:solidFill>
              </a:rPr>
            </a:br>
            <a:r>
              <a:rPr lang="en-US" b="1" dirty="0">
                <a:solidFill>
                  <a:srgbClr val="00AE97"/>
                </a:solidFill>
              </a:rPr>
              <a:t>Finder</a:t>
            </a:r>
            <a:endParaRPr lang="en-US" dirty="0">
              <a:solidFill>
                <a:srgbClr val="00AE97"/>
              </a:solidFill>
            </a:endParaRPr>
          </a:p>
          <a:p>
            <a:pPr marL="285750" indent="-285750">
              <a:spcAft>
                <a:spcPts val="600"/>
              </a:spcAft>
              <a:buFont typeface="Wingdings" pitchFamily="2" charset="2"/>
              <a:buChar char="§"/>
            </a:pPr>
            <a:r>
              <a:rPr lang="en-US" sz="1400" dirty="0"/>
              <a:t>Each program is linked to a Holland code and an overarching category</a:t>
            </a:r>
            <a:endParaRPr lang="en-US" sz="1400" dirty="0">
              <a:solidFill>
                <a:schemeClr val="accent1"/>
              </a:solidFill>
            </a:endParaRPr>
          </a:p>
        </p:txBody>
      </p:sp>
      <p:sp>
        <p:nvSpPr>
          <p:cNvPr id="15" name="TextBox 14">
            <a:extLst>
              <a:ext uri="{FF2B5EF4-FFF2-40B4-BE49-F238E27FC236}">
                <a16:creationId xmlns:a16="http://schemas.microsoft.com/office/drawing/2014/main" xmlns="" id="{EBEDB581-CCE5-4043-AD9B-7A79628F1D86}"/>
              </a:ext>
            </a:extLst>
          </p:cNvPr>
          <p:cNvSpPr txBox="1"/>
          <p:nvPr/>
        </p:nvSpPr>
        <p:spPr>
          <a:xfrm>
            <a:off x="6604640" y="4260949"/>
            <a:ext cx="2417439" cy="1646605"/>
          </a:xfrm>
          <a:prstGeom prst="rect">
            <a:avLst/>
          </a:prstGeom>
          <a:noFill/>
        </p:spPr>
        <p:txBody>
          <a:bodyPr wrap="square" rtlCol="0">
            <a:spAutoFit/>
          </a:bodyPr>
          <a:lstStyle/>
          <a:p>
            <a:pPr lvl="0">
              <a:lnSpc>
                <a:spcPts val="1800"/>
              </a:lnSpc>
            </a:pPr>
            <a:r>
              <a:rPr lang="en-US" b="1" dirty="0">
                <a:solidFill>
                  <a:srgbClr val="00AE97"/>
                </a:solidFill>
              </a:rPr>
              <a:t>You and </a:t>
            </a:r>
            <a:br>
              <a:rPr lang="en-US" b="1" dirty="0">
                <a:solidFill>
                  <a:srgbClr val="00AE97"/>
                </a:solidFill>
              </a:rPr>
            </a:br>
            <a:r>
              <a:rPr lang="en-US" b="1" dirty="0">
                <a:solidFill>
                  <a:srgbClr val="00AE97"/>
                </a:solidFill>
              </a:rPr>
              <a:t>Your Future </a:t>
            </a:r>
            <a:br>
              <a:rPr lang="en-US" b="1" dirty="0">
                <a:solidFill>
                  <a:srgbClr val="00AE97"/>
                </a:solidFill>
              </a:rPr>
            </a:br>
            <a:r>
              <a:rPr lang="en-US" b="1" dirty="0">
                <a:solidFill>
                  <a:srgbClr val="00AE97"/>
                </a:solidFill>
              </a:rPr>
              <a:t>Workbook</a:t>
            </a:r>
            <a:endParaRPr lang="en-US" dirty="0">
              <a:solidFill>
                <a:srgbClr val="00AE97"/>
              </a:solidFill>
            </a:endParaRPr>
          </a:p>
          <a:p>
            <a:pPr marL="285750" indent="-285750">
              <a:spcAft>
                <a:spcPts val="600"/>
              </a:spcAft>
              <a:buFont typeface="Wingdings" pitchFamily="2" charset="2"/>
              <a:buChar char="§"/>
            </a:pPr>
            <a:r>
              <a:rPr lang="en-US" sz="1400" dirty="0" smtClean="0"/>
              <a:t>Includes </a:t>
            </a:r>
            <a:r>
              <a:rPr lang="en-US" sz="1400" dirty="0"/>
              <a:t>reflective activities and exercises to engage students in the career exploration process</a:t>
            </a:r>
            <a:endParaRPr lang="en-US" sz="1400" dirty="0">
              <a:solidFill>
                <a:schemeClr val="accent1"/>
              </a:solidFill>
            </a:endParaRPr>
          </a:p>
        </p:txBody>
      </p:sp>
    </p:spTree>
    <p:extLst>
      <p:ext uri="{BB962C8B-B14F-4D97-AF65-F5344CB8AC3E}">
        <p14:creationId xmlns:p14="http://schemas.microsoft.com/office/powerpoint/2010/main" val="2820450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Assessment Booklet</a:t>
            </a:r>
          </a:p>
        </p:txBody>
      </p:sp>
      <p:pic>
        <p:nvPicPr>
          <p:cNvPr id="5" name="Content Placeholder 3"/>
          <p:cNvPicPr>
            <a:picLocks noChangeAspect="1"/>
          </p:cNvPicPr>
          <p:nvPr/>
        </p:nvPicPr>
        <p:blipFill>
          <a:blip r:embed="rId2"/>
          <a:stretch>
            <a:fillRect/>
          </a:stretch>
        </p:blipFill>
        <p:spPr>
          <a:xfrm>
            <a:off x="211682" y="1019908"/>
            <a:ext cx="4333121" cy="5527387"/>
          </a:xfrm>
          <a:prstGeom prst="rect">
            <a:avLst/>
          </a:prstGeom>
        </p:spPr>
      </p:pic>
      <p:pic>
        <p:nvPicPr>
          <p:cNvPr id="6" name="Picture 5"/>
          <p:cNvPicPr>
            <a:picLocks noChangeAspect="1"/>
          </p:cNvPicPr>
          <p:nvPr/>
        </p:nvPicPr>
        <p:blipFill>
          <a:blip r:embed="rId3"/>
          <a:stretch>
            <a:fillRect/>
          </a:stretch>
        </p:blipFill>
        <p:spPr>
          <a:xfrm>
            <a:off x="4708929" y="1019908"/>
            <a:ext cx="4249114" cy="5433602"/>
          </a:xfrm>
          <a:prstGeom prst="rect">
            <a:avLst/>
          </a:prstGeom>
        </p:spPr>
      </p:pic>
    </p:spTree>
    <p:extLst>
      <p:ext uri="{BB962C8B-B14F-4D97-AF65-F5344CB8AC3E}">
        <p14:creationId xmlns:p14="http://schemas.microsoft.com/office/powerpoint/2010/main" val="197914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79076" y="828857"/>
            <a:ext cx="4489938" cy="6029143"/>
          </a:xfrm>
          <a:prstGeom prst="rect">
            <a:avLst/>
          </a:prstGeom>
        </p:spPr>
      </p:pic>
      <p:pic>
        <p:nvPicPr>
          <p:cNvPr id="5" name="Picture 4"/>
          <p:cNvPicPr>
            <a:picLocks noChangeAspect="1"/>
          </p:cNvPicPr>
          <p:nvPr/>
        </p:nvPicPr>
        <p:blipFill>
          <a:blip r:embed="rId4"/>
          <a:stretch>
            <a:fillRect/>
          </a:stretch>
        </p:blipFill>
        <p:spPr>
          <a:xfrm>
            <a:off x="736066" y="5532228"/>
            <a:ext cx="7916951" cy="1302266"/>
          </a:xfrm>
          <a:prstGeom prst="rect">
            <a:avLst/>
          </a:prstGeom>
          <a:ln>
            <a:noFill/>
          </a:ln>
          <a:effectLst>
            <a:outerShdw blurRad="190500" algn="tl" rotWithShape="0">
              <a:srgbClr val="000000">
                <a:alpha val="70000"/>
              </a:srgbClr>
            </a:outerShdw>
          </a:effectLst>
        </p:spPr>
      </p:pic>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Career Finder</a:t>
            </a:r>
          </a:p>
        </p:txBody>
      </p:sp>
      <p:sp>
        <p:nvSpPr>
          <p:cNvPr id="7" name="Flowchart: Extract 6"/>
          <p:cNvSpPr/>
          <p:nvPr/>
        </p:nvSpPr>
        <p:spPr>
          <a:xfrm>
            <a:off x="2719753" y="3843428"/>
            <a:ext cx="644769" cy="1715408"/>
          </a:xfrm>
          <a:prstGeom prst="flowChartExtra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59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66102" y="775640"/>
            <a:ext cx="5115785" cy="5886083"/>
          </a:xfrm>
          <a:prstGeom prst="rect">
            <a:avLst/>
          </a:prstGeom>
        </p:spPr>
      </p:pic>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Career Finder</a:t>
            </a:r>
          </a:p>
        </p:txBody>
      </p:sp>
      <p:pic>
        <p:nvPicPr>
          <p:cNvPr id="5" name="Picture 4"/>
          <p:cNvPicPr>
            <a:picLocks noChangeAspect="1"/>
          </p:cNvPicPr>
          <p:nvPr/>
        </p:nvPicPr>
        <p:blipFill>
          <a:blip r:embed="rId3"/>
          <a:stretch>
            <a:fillRect/>
          </a:stretch>
        </p:blipFill>
        <p:spPr>
          <a:xfrm>
            <a:off x="185373" y="5534641"/>
            <a:ext cx="8829674" cy="1220798"/>
          </a:xfrm>
          <a:prstGeom prst="rect">
            <a:avLst/>
          </a:prstGeom>
          <a:ln>
            <a:noFill/>
          </a:ln>
          <a:effectLst>
            <a:outerShdw blurRad="190500" algn="tl" rotWithShape="0">
              <a:srgbClr val="000000">
                <a:alpha val="70000"/>
              </a:srgbClr>
            </a:outerShdw>
          </a:effectLst>
        </p:spPr>
      </p:pic>
      <p:sp>
        <p:nvSpPr>
          <p:cNvPr id="6" name="Flowchart: Extract 5"/>
          <p:cNvSpPr/>
          <p:nvPr/>
        </p:nvSpPr>
        <p:spPr>
          <a:xfrm>
            <a:off x="2297724" y="3376246"/>
            <a:ext cx="926122" cy="2155982"/>
          </a:xfrm>
          <a:prstGeom prst="flowChartExtra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587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92137" y="775640"/>
            <a:ext cx="4318971" cy="5965311"/>
          </a:xfrm>
          <a:prstGeom prst="rect">
            <a:avLst/>
          </a:prstGeom>
        </p:spPr>
      </p:pic>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Career Finder</a:t>
            </a:r>
          </a:p>
        </p:txBody>
      </p:sp>
      <p:pic>
        <p:nvPicPr>
          <p:cNvPr id="5" name="Picture 4"/>
          <p:cNvPicPr>
            <a:picLocks noChangeAspect="1"/>
          </p:cNvPicPr>
          <p:nvPr/>
        </p:nvPicPr>
        <p:blipFill>
          <a:blip r:embed="rId3"/>
          <a:stretch>
            <a:fillRect/>
          </a:stretch>
        </p:blipFill>
        <p:spPr>
          <a:xfrm>
            <a:off x="257908" y="4797667"/>
            <a:ext cx="8733692" cy="2060333"/>
          </a:xfrm>
          <a:prstGeom prst="rect">
            <a:avLst/>
          </a:prstGeom>
          <a:ln>
            <a:noFill/>
          </a:ln>
          <a:effectLst>
            <a:outerShdw blurRad="190500" algn="tl" rotWithShape="0">
              <a:srgbClr val="000000">
                <a:alpha val="70000"/>
              </a:srgbClr>
            </a:outerShdw>
          </a:effectLst>
        </p:spPr>
      </p:pic>
      <p:sp>
        <p:nvSpPr>
          <p:cNvPr id="7" name="Flowchart: Extract 6"/>
          <p:cNvSpPr/>
          <p:nvPr/>
        </p:nvSpPr>
        <p:spPr>
          <a:xfrm>
            <a:off x="2579078" y="3481753"/>
            <a:ext cx="679937" cy="1315914"/>
          </a:xfrm>
          <a:prstGeom prst="flowChartExtra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90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3143" y="129309"/>
            <a:ext cx="6175169" cy="584775"/>
          </a:xfrm>
          <a:prstGeom prst="rect">
            <a:avLst/>
          </a:prstGeom>
          <a:noFill/>
        </p:spPr>
        <p:txBody>
          <a:bodyPr wrap="square" rtlCol="0">
            <a:spAutoFit/>
          </a:bodyPr>
          <a:lstStyle/>
          <a:p>
            <a:r>
              <a:rPr lang="en-US" sz="3200" dirty="0">
                <a:solidFill>
                  <a:schemeClr val="accent1">
                    <a:lumMod val="50000"/>
                  </a:schemeClr>
                </a:solidFill>
              </a:rPr>
              <a:t>Educational Opportunities Finder</a:t>
            </a:r>
            <a:endParaRPr lang="en-US" sz="3200" dirty="0">
              <a:solidFill>
                <a:srgbClr val="1F5377"/>
              </a:solidFill>
            </a:endParaRPr>
          </a:p>
        </p:txBody>
      </p:sp>
      <p:pic>
        <p:nvPicPr>
          <p:cNvPr id="4" name="Picture 3"/>
          <p:cNvPicPr>
            <a:picLocks noChangeAspect="1"/>
          </p:cNvPicPr>
          <p:nvPr/>
        </p:nvPicPr>
        <p:blipFill>
          <a:blip r:embed="rId3"/>
          <a:stretch>
            <a:fillRect/>
          </a:stretch>
        </p:blipFill>
        <p:spPr>
          <a:xfrm>
            <a:off x="2827283" y="874515"/>
            <a:ext cx="3253326" cy="4269990"/>
          </a:xfrm>
          <a:prstGeom prst="rect">
            <a:avLst/>
          </a:prstGeom>
        </p:spPr>
      </p:pic>
      <p:pic>
        <p:nvPicPr>
          <p:cNvPr id="5" name="Picture 4"/>
          <p:cNvPicPr>
            <a:picLocks noChangeAspect="1"/>
          </p:cNvPicPr>
          <p:nvPr/>
        </p:nvPicPr>
        <p:blipFill>
          <a:blip r:embed="rId4"/>
          <a:stretch>
            <a:fillRect/>
          </a:stretch>
        </p:blipFill>
        <p:spPr>
          <a:xfrm>
            <a:off x="809295" y="4825625"/>
            <a:ext cx="7368737" cy="1907564"/>
          </a:xfrm>
          <a:prstGeom prst="rect">
            <a:avLst/>
          </a:prstGeom>
          <a:ln>
            <a:noFill/>
          </a:ln>
          <a:effectLst>
            <a:outerShdw blurRad="292100" dist="139700" dir="2700000" algn="tl" rotWithShape="0">
              <a:srgbClr val="333333">
                <a:alpha val="65000"/>
              </a:srgbClr>
            </a:outerShdw>
          </a:effectLst>
        </p:spPr>
      </p:pic>
      <p:sp>
        <p:nvSpPr>
          <p:cNvPr id="7" name="Flowchart: Extract 6"/>
          <p:cNvSpPr/>
          <p:nvPr/>
        </p:nvSpPr>
        <p:spPr>
          <a:xfrm>
            <a:off x="2706323" y="3061640"/>
            <a:ext cx="783111" cy="1763985"/>
          </a:xfrm>
          <a:prstGeom prst="flowChartExtra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35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666" y="129309"/>
            <a:ext cx="6344671" cy="646331"/>
          </a:xfrm>
          <a:prstGeom prst="rect">
            <a:avLst/>
          </a:prstGeom>
          <a:noFill/>
        </p:spPr>
        <p:txBody>
          <a:bodyPr wrap="square" rtlCol="0">
            <a:spAutoFit/>
          </a:bodyPr>
          <a:lstStyle/>
          <a:p>
            <a:r>
              <a:rPr lang="en-US" sz="3600" dirty="0">
                <a:solidFill>
                  <a:srgbClr val="1F5377"/>
                </a:solidFill>
              </a:rPr>
              <a:t>You and Your Future Workbook</a:t>
            </a:r>
          </a:p>
        </p:txBody>
      </p:sp>
      <p:pic>
        <p:nvPicPr>
          <p:cNvPr id="4" name="Content Placeholder 3"/>
          <p:cNvPicPr>
            <a:picLocks noChangeAspect="1"/>
          </p:cNvPicPr>
          <p:nvPr/>
        </p:nvPicPr>
        <p:blipFill>
          <a:blip r:embed="rId2"/>
          <a:stretch>
            <a:fillRect/>
          </a:stretch>
        </p:blipFill>
        <p:spPr>
          <a:xfrm>
            <a:off x="2567692" y="775640"/>
            <a:ext cx="5063696" cy="5973763"/>
          </a:xfrm>
          <a:prstGeom prst="rect">
            <a:avLst/>
          </a:prstGeom>
        </p:spPr>
      </p:pic>
    </p:spTree>
    <p:extLst>
      <p:ext uri="{BB962C8B-B14F-4D97-AF65-F5344CB8AC3E}">
        <p14:creationId xmlns:p14="http://schemas.microsoft.com/office/powerpoint/2010/main" val="277353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346" y="108989"/>
            <a:ext cx="6344671" cy="646331"/>
          </a:xfrm>
          <a:prstGeom prst="rect">
            <a:avLst/>
          </a:prstGeom>
          <a:noFill/>
        </p:spPr>
        <p:txBody>
          <a:bodyPr wrap="square" rtlCol="0">
            <a:spAutoFit/>
          </a:bodyPr>
          <a:lstStyle/>
          <a:p>
            <a:r>
              <a:rPr lang="en-US" sz="3600" dirty="0">
                <a:solidFill>
                  <a:srgbClr val="1F5377"/>
                </a:solidFill>
              </a:rPr>
              <a:t>You and Your Future Workbook</a:t>
            </a:r>
          </a:p>
        </p:txBody>
      </p:sp>
      <p:pic>
        <p:nvPicPr>
          <p:cNvPr id="3" name="Picture 2"/>
          <p:cNvPicPr>
            <a:picLocks noChangeAspect="1"/>
          </p:cNvPicPr>
          <p:nvPr/>
        </p:nvPicPr>
        <p:blipFill>
          <a:blip r:embed="rId2"/>
          <a:stretch>
            <a:fillRect/>
          </a:stretch>
        </p:blipFill>
        <p:spPr>
          <a:xfrm>
            <a:off x="2420111" y="858349"/>
            <a:ext cx="4660626" cy="5847251"/>
          </a:xfrm>
          <a:prstGeom prst="rect">
            <a:avLst/>
          </a:prstGeom>
        </p:spPr>
      </p:pic>
    </p:spTree>
    <p:extLst>
      <p:ext uri="{BB962C8B-B14F-4D97-AF65-F5344CB8AC3E}">
        <p14:creationId xmlns:p14="http://schemas.microsoft.com/office/powerpoint/2010/main" val="332135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987" y="129308"/>
            <a:ext cx="5981256" cy="646331"/>
          </a:xfrm>
          <a:prstGeom prst="rect">
            <a:avLst/>
          </a:prstGeom>
          <a:noFill/>
        </p:spPr>
        <p:txBody>
          <a:bodyPr wrap="square" rtlCol="0">
            <a:spAutoFit/>
          </a:bodyPr>
          <a:lstStyle/>
          <a:p>
            <a:r>
              <a:rPr lang="en-US" sz="3600" dirty="0">
                <a:solidFill>
                  <a:srgbClr val="1F5377"/>
                </a:solidFill>
              </a:rPr>
              <a:t>You and Your Future Workbook</a:t>
            </a:r>
          </a:p>
        </p:txBody>
      </p:sp>
      <p:pic>
        <p:nvPicPr>
          <p:cNvPr id="5" name="Content Placeholder 3"/>
          <p:cNvPicPr>
            <a:picLocks noChangeAspect="1"/>
          </p:cNvPicPr>
          <p:nvPr/>
        </p:nvPicPr>
        <p:blipFill>
          <a:blip r:embed="rId2"/>
          <a:stretch>
            <a:fillRect/>
          </a:stretch>
        </p:blipFill>
        <p:spPr>
          <a:xfrm>
            <a:off x="108284" y="978840"/>
            <a:ext cx="4308539" cy="5570048"/>
          </a:xfrm>
          <a:prstGeom prst="rect">
            <a:avLst/>
          </a:prstGeom>
        </p:spPr>
      </p:pic>
      <p:pic>
        <p:nvPicPr>
          <p:cNvPr id="6" name="Picture 5"/>
          <p:cNvPicPr>
            <a:picLocks noChangeAspect="1"/>
          </p:cNvPicPr>
          <p:nvPr/>
        </p:nvPicPr>
        <p:blipFill>
          <a:blip r:embed="rId3"/>
          <a:stretch>
            <a:fillRect/>
          </a:stretch>
        </p:blipFill>
        <p:spPr>
          <a:xfrm>
            <a:off x="4443045" y="978839"/>
            <a:ext cx="4454769" cy="5839359"/>
          </a:xfrm>
          <a:prstGeom prst="rect">
            <a:avLst/>
          </a:prstGeom>
        </p:spPr>
      </p:pic>
    </p:spTree>
    <p:extLst>
      <p:ext uri="{BB962C8B-B14F-4D97-AF65-F5344CB8AC3E}">
        <p14:creationId xmlns:p14="http://schemas.microsoft.com/office/powerpoint/2010/main" val="67089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957810" cy="646331"/>
          </a:xfrm>
          <a:prstGeom prst="rect">
            <a:avLst/>
          </a:prstGeom>
          <a:noFill/>
        </p:spPr>
        <p:txBody>
          <a:bodyPr wrap="square" rtlCol="0">
            <a:spAutoFit/>
          </a:bodyPr>
          <a:lstStyle/>
          <a:p>
            <a:r>
              <a:rPr lang="en-US" sz="3600" dirty="0">
                <a:solidFill>
                  <a:srgbClr val="1F5377"/>
                </a:solidFill>
              </a:rPr>
              <a:t>You and Your Future Workbook</a:t>
            </a:r>
          </a:p>
        </p:txBody>
      </p:sp>
      <p:pic>
        <p:nvPicPr>
          <p:cNvPr id="7" name="Content Placeholder 3"/>
          <p:cNvPicPr>
            <a:picLocks noChangeAspect="1"/>
          </p:cNvPicPr>
          <p:nvPr/>
        </p:nvPicPr>
        <p:blipFill>
          <a:blip r:embed="rId2"/>
          <a:stretch>
            <a:fillRect/>
          </a:stretch>
        </p:blipFill>
        <p:spPr>
          <a:xfrm>
            <a:off x="1776574" y="866008"/>
            <a:ext cx="5502192" cy="5839591"/>
          </a:xfrm>
          <a:prstGeom prst="rect">
            <a:avLst/>
          </a:prstGeom>
        </p:spPr>
      </p:pic>
    </p:spTree>
    <p:extLst>
      <p:ext uri="{BB962C8B-B14F-4D97-AF65-F5344CB8AC3E}">
        <p14:creationId xmlns:p14="http://schemas.microsoft.com/office/powerpoint/2010/main" val="4185671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794" y="129309"/>
            <a:ext cx="5486400" cy="646331"/>
          </a:xfrm>
          <a:prstGeom prst="rect">
            <a:avLst/>
          </a:prstGeom>
          <a:noFill/>
        </p:spPr>
        <p:txBody>
          <a:bodyPr wrap="square" rtlCol="0">
            <a:spAutoFit/>
          </a:bodyPr>
          <a:lstStyle/>
          <a:p>
            <a:r>
              <a:rPr lang="en-US" sz="3600" dirty="0">
                <a:solidFill>
                  <a:srgbClr val="1F5377"/>
                </a:solidFill>
              </a:rPr>
              <a:t>Agenda</a:t>
            </a:r>
          </a:p>
        </p:txBody>
      </p:sp>
      <p:sp>
        <p:nvSpPr>
          <p:cNvPr id="4" name="Rectangle 3"/>
          <p:cNvSpPr/>
          <p:nvPr/>
        </p:nvSpPr>
        <p:spPr>
          <a:xfrm>
            <a:off x="1287859" y="1787529"/>
            <a:ext cx="7328601" cy="3970318"/>
          </a:xfrm>
          <a:prstGeom prst="rect">
            <a:avLst/>
          </a:prstGeom>
        </p:spPr>
        <p:txBody>
          <a:bodyPr wrap="square">
            <a:spAutoFit/>
          </a:bodyPr>
          <a:lstStyle/>
          <a:p>
            <a:pPr lvl="0">
              <a:defRPr/>
            </a:pPr>
            <a:r>
              <a:rPr lang="en-US" sz="2800" dirty="0">
                <a:solidFill>
                  <a:srgbClr val="1F5377"/>
                </a:solidFill>
              </a:rPr>
              <a:t>Career exploration</a:t>
            </a:r>
          </a:p>
          <a:p>
            <a:pPr lvl="0">
              <a:defRPr/>
            </a:pPr>
            <a:endParaRPr lang="en-US" sz="2800" dirty="0">
              <a:solidFill>
                <a:srgbClr val="1F5377"/>
              </a:solidFill>
            </a:endParaRPr>
          </a:p>
          <a:p>
            <a:pPr lvl="0">
              <a:defRPr/>
            </a:pPr>
            <a:r>
              <a:rPr lang="en-US" sz="2800" dirty="0">
                <a:solidFill>
                  <a:srgbClr val="1F5377"/>
                </a:solidFill>
              </a:rPr>
              <a:t>National Career Development Guidelines (NCDG)</a:t>
            </a:r>
          </a:p>
          <a:p>
            <a:pPr lvl="0">
              <a:defRPr/>
            </a:pPr>
            <a:endParaRPr lang="en-US" sz="2800" dirty="0">
              <a:solidFill>
                <a:srgbClr val="1F5377"/>
              </a:solidFill>
            </a:endParaRPr>
          </a:p>
          <a:p>
            <a:pPr>
              <a:defRPr/>
            </a:pPr>
            <a:r>
              <a:rPr lang="en-US" sz="2800" dirty="0">
                <a:solidFill>
                  <a:srgbClr val="1F5377"/>
                </a:solidFill>
              </a:rPr>
              <a:t>Student Self-Directed Search (SDS)</a:t>
            </a:r>
          </a:p>
          <a:p>
            <a:pPr>
              <a:defRPr/>
            </a:pPr>
            <a:endParaRPr lang="en-US" sz="2800" dirty="0">
              <a:solidFill>
                <a:srgbClr val="1F5377"/>
              </a:solidFill>
            </a:endParaRPr>
          </a:p>
          <a:p>
            <a:pPr lvl="0">
              <a:defRPr/>
            </a:pPr>
            <a:r>
              <a:rPr lang="en-US" sz="2800" dirty="0">
                <a:solidFill>
                  <a:srgbClr val="1F5377"/>
                </a:solidFill>
              </a:rPr>
              <a:t>Case study: Rex</a:t>
            </a:r>
          </a:p>
          <a:p>
            <a:pPr lvl="0">
              <a:defRPr/>
            </a:pPr>
            <a:endParaRPr lang="en-US" sz="2800" dirty="0">
              <a:solidFill>
                <a:srgbClr val="1F5377"/>
              </a:solidFill>
            </a:endParaRPr>
          </a:p>
          <a:p>
            <a:pPr>
              <a:defRPr/>
            </a:pPr>
            <a:r>
              <a:rPr lang="en-US" sz="2800" dirty="0">
                <a:solidFill>
                  <a:srgbClr val="1F5377"/>
                </a:solidFill>
              </a:rPr>
              <a:t>How the StudentSDS maps onto the NCDG</a:t>
            </a:r>
          </a:p>
        </p:txBody>
      </p:sp>
      <p:pic>
        <p:nvPicPr>
          <p:cNvPr id="3" name="Picture 2"/>
          <p:cNvPicPr>
            <a:picLocks noChangeAspect="1"/>
          </p:cNvPicPr>
          <p:nvPr/>
        </p:nvPicPr>
        <p:blipFill>
          <a:blip r:embed="rId3"/>
          <a:stretch>
            <a:fillRect/>
          </a:stretch>
        </p:blipFill>
        <p:spPr>
          <a:xfrm>
            <a:off x="731999" y="1787529"/>
            <a:ext cx="447915" cy="482705"/>
          </a:xfrm>
          <a:prstGeom prst="rect">
            <a:avLst/>
          </a:prstGeom>
        </p:spPr>
      </p:pic>
      <p:pic>
        <p:nvPicPr>
          <p:cNvPr id="5" name="Picture 4"/>
          <p:cNvPicPr>
            <a:picLocks noChangeAspect="1"/>
          </p:cNvPicPr>
          <p:nvPr/>
        </p:nvPicPr>
        <p:blipFill>
          <a:blip r:embed="rId3"/>
          <a:stretch>
            <a:fillRect/>
          </a:stretch>
        </p:blipFill>
        <p:spPr>
          <a:xfrm>
            <a:off x="731998" y="2627227"/>
            <a:ext cx="447915" cy="482705"/>
          </a:xfrm>
          <a:prstGeom prst="rect">
            <a:avLst/>
          </a:prstGeom>
        </p:spPr>
      </p:pic>
      <p:pic>
        <p:nvPicPr>
          <p:cNvPr id="7" name="Picture 6"/>
          <p:cNvPicPr>
            <a:picLocks noChangeAspect="1"/>
          </p:cNvPicPr>
          <p:nvPr/>
        </p:nvPicPr>
        <p:blipFill>
          <a:blip r:embed="rId3"/>
          <a:stretch>
            <a:fillRect/>
          </a:stretch>
        </p:blipFill>
        <p:spPr>
          <a:xfrm>
            <a:off x="731999" y="3491338"/>
            <a:ext cx="447915" cy="482705"/>
          </a:xfrm>
          <a:prstGeom prst="rect">
            <a:avLst/>
          </a:prstGeom>
        </p:spPr>
      </p:pic>
      <p:pic>
        <p:nvPicPr>
          <p:cNvPr id="8" name="Picture 7"/>
          <p:cNvPicPr>
            <a:picLocks noChangeAspect="1"/>
          </p:cNvPicPr>
          <p:nvPr/>
        </p:nvPicPr>
        <p:blipFill>
          <a:blip r:embed="rId3"/>
          <a:stretch>
            <a:fillRect/>
          </a:stretch>
        </p:blipFill>
        <p:spPr>
          <a:xfrm>
            <a:off x="731999" y="4355449"/>
            <a:ext cx="447915" cy="482705"/>
          </a:xfrm>
          <a:prstGeom prst="rect">
            <a:avLst/>
          </a:prstGeom>
        </p:spPr>
      </p:pic>
      <p:pic>
        <p:nvPicPr>
          <p:cNvPr id="9" name="Picture 8"/>
          <p:cNvPicPr>
            <a:picLocks noChangeAspect="1"/>
          </p:cNvPicPr>
          <p:nvPr/>
        </p:nvPicPr>
        <p:blipFill>
          <a:blip r:embed="rId3"/>
          <a:stretch>
            <a:fillRect/>
          </a:stretch>
        </p:blipFill>
        <p:spPr>
          <a:xfrm>
            <a:off x="731997" y="5219560"/>
            <a:ext cx="447915" cy="482705"/>
          </a:xfrm>
          <a:prstGeom prst="rect">
            <a:avLst/>
          </a:prstGeom>
        </p:spPr>
      </p:pic>
    </p:spTree>
    <p:extLst>
      <p:ext uri="{BB962C8B-B14F-4D97-AF65-F5344CB8AC3E}">
        <p14:creationId xmlns:p14="http://schemas.microsoft.com/office/powerpoint/2010/main" val="420523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Classroom activities</a:t>
            </a:r>
          </a:p>
        </p:txBody>
      </p:sp>
      <p:sp>
        <p:nvSpPr>
          <p:cNvPr id="3" name="TextBox 2"/>
          <p:cNvSpPr txBox="1"/>
          <p:nvPr/>
        </p:nvSpPr>
        <p:spPr>
          <a:xfrm>
            <a:off x="923636" y="1108363"/>
            <a:ext cx="7315200" cy="4747453"/>
          </a:xfrm>
          <a:prstGeom prst="rect">
            <a:avLst/>
          </a:prstGeom>
          <a:noFill/>
        </p:spPr>
        <p:txBody>
          <a:bodyPr wrap="square" rtlCol="0">
            <a:spAutoFit/>
          </a:bodyPr>
          <a:lstStyle/>
          <a:p>
            <a:pPr>
              <a:spcAft>
                <a:spcPts val="900"/>
              </a:spcAft>
            </a:pPr>
            <a:r>
              <a:rPr lang="en-US" sz="2400" dirty="0" smtClean="0">
                <a:solidFill>
                  <a:srgbClr val="1F5377"/>
                </a:solidFill>
              </a:rPr>
              <a:t>Reproducible worksheets for classroom use</a:t>
            </a:r>
          </a:p>
          <a:p>
            <a:pPr>
              <a:spcAft>
                <a:spcPts val="900"/>
              </a:spcAft>
            </a:pPr>
            <a:endParaRPr lang="en-US" sz="2400" dirty="0">
              <a:solidFill>
                <a:srgbClr val="1F5377"/>
              </a:solidFill>
            </a:endParaRPr>
          </a:p>
          <a:p>
            <a:pPr>
              <a:spcAft>
                <a:spcPts val="900"/>
              </a:spcAft>
            </a:pPr>
            <a:r>
              <a:rPr lang="en-US" sz="2400" dirty="0" smtClean="0">
                <a:solidFill>
                  <a:srgbClr val="1F5377"/>
                </a:solidFill>
              </a:rPr>
              <a:t>Available </a:t>
            </a:r>
            <a:r>
              <a:rPr lang="en-US" sz="2400" dirty="0">
                <a:solidFill>
                  <a:srgbClr val="1F5377"/>
                </a:solidFill>
              </a:rPr>
              <a:t>in the </a:t>
            </a:r>
            <a:r>
              <a:rPr lang="en-US" sz="2400" dirty="0" err="1">
                <a:solidFill>
                  <a:srgbClr val="1F5377"/>
                </a:solidFill>
              </a:rPr>
              <a:t>StudentSDS</a:t>
            </a:r>
            <a:r>
              <a:rPr lang="en-US" sz="2400" dirty="0">
                <a:solidFill>
                  <a:srgbClr val="1F5377"/>
                </a:solidFill>
              </a:rPr>
              <a:t> Professional Manual and Teacher’s Guide</a:t>
            </a:r>
          </a:p>
          <a:p>
            <a:pPr marL="800100" lvl="1" indent="-342900">
              <a:buFont typeface="Arial" panose="020B0604020202020204" pitchFamily="34" charset="0"/>
              <a:buChar char="•"/>
            </a:pPr>
            <a:r>
              <a:rPr lang="en-US" sz="2400" dirty="0">
                <a:solidFill>
                  <a:srgbClr val="1F5377"/>
                </a:solidFill>
              </a:rPr>
              <a:t>Long-Term Goal Planning Worksheet</a:t>
            </a:r>
          </a:p>
          <a:p>
            <a:pPr marL="800100" lvl="1" indent="-342900">
              <a:buFont typeface="Arial" panose="020B0604020202020204" pitchFamily="34" charset="0"/>
              <a:buChar char="•"/>
            </a:pPr>
            <a:r>
              <a:rPr lang="en-US" sz="2400" dirty="0">
                <a:solidFill>
                  <a:srgbClr val="1F5377"/>
                </a:solidFill>
              </a:rPr>
              <a:t>Educational Options Worksheet</a:t>
            </a:r>
          </a:p>
          <a:p>
            <a:pPr marL="800100" lvl="1" indent="-342900">
              <a:buFont typeface="Arial" panose="020B0604020202020204" pitchFamily="34" charset="0"/>
              <a:buChar char="•"/>
            </a:pPr>
            <a:r>
              <a:rPr lang="en-US" sz="2400" dirty="0">
                <a:solidFill>
                  <a:srgbClr val="1F5377"/>
                </a:solidFill>
              </a:rPr>
              <a:t>Career Research Exercise</a:t>
            </a:r>
          </a:p>
          <a:p>
            <a:pPr marL="800100" lvl="1" indent="-342900">
              <a:buFont typeface="Arial" panose="020B0604020202020204" pitchFamily="34" charset="0"/>
              <a:buChar char="•"/>
            </a:pPr>
            <a:r>
              <a:rPr lang="en-US" sz="2400" dirty="0">
                <a:solidFill>
                  <a:srgbClr val="1F5377"/>
                </a:solidFill>
              </a:rPr>
              <a:t>Résumé Creation Template</a:t>
            </a:r>
          </a:p>
          <a:p>
            <a:pPr marL="800100" lvl="1" indent="-342900">
              <a:buFont typeface="Arial" panose="020B0604020202020204" pitchFamily="34" charset="0"/>
              <a:buChar char="•"/>
            </a:pPr>
            <a:r>
              <a:rPr lang="en-US" sz="2400" dirty="0">
                <a:solidFill>
                  <a:srgbClr val="1F5377"/>
                </a:solidFill>
              </a:rPr>
              <a:t>Sample Job Interview Questions Worksheet</a:t>
            </a:r>
          </a:p>
          <a:p>
            <a:pPr marL="342900" indent="-342900">
              <a:buFont typeface="Arial" panose="020B0604020202020204" pitchFamily="34" charset="0"/>
              <a:buChar char="•"/>
            </a:pPr>
            <a:endParaRPr lang="en-US" sz="2400" dirty="0">
              <a:solidFill>
                <a:srgbClr val="1F5377"/>
              </a:solidFill>
            </a:endParaRPr>
          </a:p>
          <a:p>
            <a:pPr lvl="1"/>
            <a:endParaRPr lang="en-US" sz="2200" dirty="0">
              <a:solidFill>
                <a:srgbClr val="1F5377"/>
              </a:solidFill>
            </a:endParaRPr>
          </a:p>
          <a:p>
            <a:endParaRPr lang="en-US" dirty="0">
              <a:solidFill>
                <a:srgbClr val="1F5377"/>
              </a:solidFill>
            </a:endParaRPr>
          </a:p>
        </p:txBody>
      </p:sp>
    </p:spTree>
    <p:extLst>
      <p:ext uri="{BB962C8B-B14F-4D97-AF65-F5344CB8AC3E}">
        <p14:creationId xmlns:p14="http://schemas.microsoft.com/office/powerpoint/2010/main" val="130014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5840" y="836549"/>
            <a:ext cx="4657187" cy="5888247"/>
          </a:xfrm>
          <a:prstGeom prst="rect">
            <a:avLst/>
          </a:prstGeom>
        </p:spPr>
      </p:pic>
    </p:spTree>
    <p:extLst>
      <p:ext uri="{BB962C8B-B14F-4D97-AF65-F5344CB8AC3E}">
        <p14:creationId xmlns:p14="http://schemas.microsoft.com/office/powerpoint/2010/main" val="264181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7439" y="838192"/>
            <a:ext cx="4351239" cy="5819049"/>
          </a:xfrm>
          <a:prstGeom prst="rect">
            <a:avLst/>
          </a:prstGeom>
        </p:spPr>
      </p:pic>
    </p:spTree>
    <p:extLst>
      <p:ext uri="{BB962C8B-B14F-4D97-AF65-F5344CB8AC3E}">
        <p14:creationId xmlns:p14="http://schemas.microsoft.com/office/powerpoint/2010/main" val="1422377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933" y="243987"/>
            <a:ext cx="5137536" cy="6614013"/>
          </a:xfrm>
          <a:prstGeom prst="rect">
            <a:avLst/>
          </a:prstGeom>
        </p:spPr>
      </p:pic>
      <p:pic>
        <p:nvPicPr>
          <p:cNvPr id="5" name="Picture 4"/>
          <p:cNvPicPr>
            <a:picLocks noChangeAspect="1"/>
          </p:cNvPicPr>
          <p:nvPr/>
        </p:nvPicPr>
        <p:blipFill>
          <a:blip r:embed="rId3"/>
          <a:stretch>
            <a:fillRect/>
          </a:stretch>
        </p:blipFill>
        <p:spPr>
          <a:xfrm>
            <a:off x="5195469" y="0"/>
            <a:ext cx="5418317" cy="6846277"/>
          </a:xfrm>
          <a:prstGeom prst="rect">
            <a:avLst/>
          </a:prstGeom>
        </p:spPr>
      </p:pic>
    </p:spTree>
    <p:extLst>
      <p:ext uri="{BB962C8B-B14F-4D97-AF65-F5344CB8AC3E}">
        <p14:creationId xmlns:p14="http://schemas.microsoft.com/office/powerpoint/2010/main" val="146687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742" y="50189"/>
            <a:ext cx="4967657" cy="6807811"/>
          </a:xfrm>
          <a:prstGeom prst="rect">
            <a:avLst/>
          </a:prstGeom>
        </p:spPr>
      </p:pic>
      <p:pic>
        <p:nvPicPr>
          <p:cNvPr id="5" name="Picture 4"/>
          <p:cNvPicPr>
            <a:picLocks noChangeAspect="1"/>
          </p:cNvPicPr>
          <p:nvPr/>
        </p:nvPicPr>
        <p:blipFill>
          <a:blip r:embed="rId3"/>
          <a:stretch>
            <a:fillRect/>
          </a:stretch>
        </p:blipFill>
        <p:spPr>
          <a:xfrm>
            <a:off x="5105399" y="254612"/>
            <a:ext cx="4779952" cy="6603388"/>
          </a:xfrm>
          <a:prstGeom prst="rect">
            <a:avLst/>
          </a:prstGeom>
        </p:spPr>
      </p:pic>
    </p:spTree>
    <p:extLst>
      <p:ext uri="{BB962C8B-B14F-4D97-AF65-F5344CB8AC3E}">
        <p14:creationId xmlns:p14="http://schemas.microsoft.com/office/powerpoint/2010/main" val="41147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830762" cy="6512902"/>
          </a:xfrm>
          <a:prstGeom prst="rect">
            <a:avLst/>
          </a:prstGeom>
        </p:spPr>
      </p:pic>
      <p:pic>
        <p:nvPicPr>
          <p:cNvPr id="5" name="Picture 4"/>
          <p:cNvPicPr>
            <a:picLocks noChangeAspect="1"/>
          </p:cNvPicPr>
          <p:nvPr/>
        </p:nvPicPr>
        <p:blipFill>
          <a:blip r:embed="rId3"/>
          <a:stretch>
            <a:fillRect/>
          </a:stretch>
        </p:blipFill>
        <p:spPr>
          <a:xfrm>
            <a:off x="4830762" y="0"/>
            <a:ext cx="4869538" cy="6888040"/>
          </a:xfrm>
          <a:prstGeom prst="rect">
            <a:avLst/>
          </a:prstGeom>
        </p:spPr>
      </p:pic>
    </p:spTree>
    <p:extLst>
      <p:ext uri="{BB962C8B-B14F-4D97-AF65-F5344CB8AC3E}">
        <p14:creationId xmlns:p14="http://schemas.microsoft.com/office/powerpoint/2010/main" val="108758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680899-B4C8-854A-A08B-584AF843432A}"/>
              </a:ext>
            </a:extLst>
          </p:cNvPr>
          <p:cNvPicPr>
            <a:picLocks noChangeAspect="1"/>
          </p:cNvPicPr>
          <p:nvPr/>
        </p:nvPicPr>
        <p:blipFill>
          <a:blip r:embed="rId2"/>
          <a:stretch>
            <a:fillRect/>
          </a:stretch>
        </p:blipFill>
        <p:spPr>
          <a:xfrm>
            <a:off x="-194283" y="2905760"/>
            <a:ext cx="5852160" cy="2926080"/>
          </a:xfrm>
          <a:prstGeom prst="rect">
            <a:avLst/>
          </a:prstGeom>
        </p:spPr>
      </p:pic>
      <p:sp>
        <p:nvSpPr>
          <p:cNvPr id="2" name="TextBox 1"/>
          <p:cNvSpPr txBox="1"/>
          <p:nvPr/>
        </p:nvSpPr>
        <p:spPr>
          <a:xfrm>
            <a:off x="1033834" y="4278497"/>
            <a:ext cx="3172406" cy="707886"/>
          </a:xfrm>
          <a:prstGeom prst="rect">
            <a:avLst/>
          </a:prstGeom>
          <a:noFill/>
        </p:spPr>
        <p:txBody>
          <a:bodyPr wrap="square" rtlCol="0">
            <a:spAutoFit/>
          </a:bodyPr>
          <a:lstStyle/>
          <a:p>
            <a:pPr algn="ctr"/>
            <a:r>
              <a:rPr lang="en-US" sz="4000" dirty="0">
                <a:solidFill>
                  <a:srgbClr val="1F5377"/>
                </a:solidFill>
              </a:rPr>
              <a:t>Online Report</a:t>
            </a:r>
          </a:p>
        </p:txBody>
      </p:sp>
    </p:spTree>
    <p:extLst>
      <p:ext uri="{BB962C8B-B14F-4D97-AF65-F5344CB8AC3E}">
        <p14:creationId xmlns:p14="http://schemas.microsoft.com/office/powerpoint/2010/main" val="396756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996" y="108989"/>
            <a:ext cx="5486400" cy="646331"/>
          </a:xfrm>
          <a:prstGeom prst="rect">
            <a:avLst/>
          </a:prstGeom>
          <a:noFill/>
        </p:spPr>
        <p:txBody>
          <a:bodyPr wrap="square" rtlCol="0">
            <a:spAutoFit/>
          </a:bodyPr>
          <a:lstStyle/>
          <a:p>
            <a:r>
              <a:rPr lang="en-US" sz="3600" dirty="0">
                <a:solidFill>
                  <a:srgbClr val="1F5377"/>
                </a:solidFill>
              </a:rPr>
              <a:t>StudentSDS o</a:t>
            </a:r>
            <a:r>
              <a:rPr lang="en-US" sz="3600" dirty="0" smtClean="0">
                <a:solidFill>
                  <a:srgbClr val="1F5377"/>
                </a:solidFill>
              </a:rPr>
              <a:t>nline report</a:t>
            </a:r>
            <a:endParaRPr lang="en-US" sz="3600" dirty="0">
              <a:solidFill>
                <a:srgbClr val="1F5377"/>
              </a:solidFill>
            </a:endParaRPr>
          </a:p>
        </p:txBody>
      </p:sp>
      <p:pic>
        <p:nvPicPr>
          <p:cNvPr id="4" name="Picture 3"/>
          <p:cNvPicPr>
            <a:picLocks noChangeAspect="1"/>
          </p:cNvPicPr>
          <p:nvPr/>
        </p:nvPicPr>
        <p:blipFill>
          <a:blip r:embed="rId3"/>
          <a:stretch>
            <a:fillRect/>
          </a:stretch>
        </p:blipFill>
        <p:spPr>
          <a:xfrm>
            <a:off x="39140" y="1259268"/>
            <a:ext cx="9065720" cy="4297680"/>
          </a:xfrm>
          <a:prstGeom prst="rect">
            <a:avLst/>
          </a:prstGeom>
        </p:spPr>
      </p:pic>
    </p:spTree>
    <p:extLst>
      <p:ext uri="{BB962C8B-B14F-4D97-AF65-F5344CB8AC3E}">
        <p14:creationId xmlns:p14="http://schemas.microsoft.com/office/powerpoint/2010/main" val="35236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StudentSDS o</a:t>
            </a:r>
            <a:r>
              <a:rPr lang="en-US" sz="3600" dirty="0" smtClean="0">
                <a:solidFill>
                  <a:srgbClr val="1F5377"/>
                </a:solidFill>
              </a:rPr>
              <a:t>nline report</a:t>
            </a:r>
            <a:endParaRPr lang="en-US" sz="3600" dirty="0">
              <a:solidFill>
                <a:srgbClr val="1F5377"/>
              </a:solidFill>
            </a:endParaRPr>
          </a:p>
        </p:txBody>
      </p:sp>
      <p:grpSp>
        <p:nvGrpSpPr>
          <p:cNvPr id="4" name="Group 3"/>
          <p:cNvGrpSpPr/>
          <p:nvPr/>
        </p:nvGrpSpPr>
        <p:grpSpPr>
          <a:xfrm>
            <a:off x="2736461" y="5458633"/>
            <a:ext cx="1891667" cy="428625"/>
            <a:chOff x="766473" y="5510193"/>
            <a:chExt cx="1891667" cy="428625"/>
          </a:xfrm>
        </p:grpSpPr>
        <p:pic>
          <p:nvPicPr>
            <p:cNvPr id="5" name="Picture 4"/>
            <p:cNvPicPr>
              <a:picLocks noChangeAspect="1"/>
            </p:cNvPicPr>
            <p:nvPr/>
          </p:nvPicPr>
          <p:blipFill>
            <a:blip r:embed="rId3"/>
            <a:stretch>
              <a:fillRect/>
            </a:stretch>
          </p:blipFill>
          <p:spPr>
            <a:xfrm>
              <a:off x="766473" y="5510193"/>
              <a:ext cx="314325" cy="428625"/>
            </a:xfrm>
            <a:prstGeom prst="rect">
              <a:avLst/>
            </a:prstGeom>
          </p:spPr>
        </p:pic>
        <p:sp>
          <p:nvSpPr>
            <p:cNvPr id="6" name="TextBox 5"/>
            <p:cNvSpPr txBox="1"/>
            <p:nvPr/>
          </p:nvSpPr>
          <p:spPr>
            <a:xfrm>
              <a:off x="1090323" y="5569486"/>
              <a:ext cx="1567817" cy="338554"/>
            </a:xfrm>
            <a:prstGeom prst="rect">
              <a:avLst/>
            </a:prstGeom>
            <a:noFill/>
          </p:spPr>
          <p:txBody>
            <a:bodyPr wrap="square" rtlCol="0">
              <a:spAutoFit/>
            </a:bodyPr>
            <a:lstStyle/>
            <a:p>
              <a:r>
                <a:rPr lang="en-US" sz="1600" dirty="0">
                  <a:solidFill>
                    <a:srgbClr val="1F5377"/>
                  </a:solidFill>
                </a:rPr>
                <a:t>Rapid growth</a:t>
              </a:r>
            </a:p>
          </p:txBody>
        </p:sp>
      </p:grpSp>
      <p:grpSp>
        <p:nvGrpSpPr>
          <p:cNvPr id="7" name="Group 6"/>
          <p:cNvGrpSpPr/>
          <p:nvPr/>
        </p:nvGrpSpPr>
        <p:grpSpPr>
          <a:xfrm>
            <a:off x="4757082" y="5458633"/>
            <a:ext cx="2306336" cy="390525"/>
            <a:chOff x="766473" y="6136425"/>
            <a:chExt cx="2306336" cy="390525"/>
          </a:xfrm>
        </p:grpSpPr>
        <p:pic>
          <p:nvPicPr>
            <p:cNvPr id="8" name="Picture 7"/>
            <p:cNvPicPr>
              <a:picLocks noChangeAspect="1"/>
            </p:cNvPicPr>
            <p:nvPr/>
          </p:nvPicPr>
          <p:blipFill>
            <a:blip r:embed="rId4"/>
            <a:stretch>
              <a:fillRect/>
            </a:stretch>
          </p:blipFill>
          <p:spPr>
            <a:xfrm>
              <a:off x="766473" y="6136425"/>
              <a:ext cx="323850" cy="390525"/>
            </a:xfrm>
            <a:prstGeom prst="rect">
              <a:avLst/>
            </a:prstGeom>
          </p:spPr>
        </p:pic>
        <p:sp>
          <p:nvSpPr>
            <p:cNvPr id="9" name="TextBox 8"/>
            <p:cNvSpPr txBox="1"/>
            <p:nvPr/>
          </p:nvSpPr>
          <p:spPr>
            <a:xfrm>
              <a:off x="1080798" y="6162410"/>
              <a:ext cx="1992011" cy="338554"/>
            </a:xfrm>
            <a:prstGeom prst="rect">
              <a:avLst/>
            </a:prstGeom>
            <a:noFill/>
          </p:spPr>
          <p:txBody>
            <a:bodyPr wrap="square" rtlCol="0">
              <a:spAutoFit/>
            </a:bodyPr>
            <a:lstStyle/>
            <a:p>
              <a:r>
                <a:rPr lang="en-US" sz="1600" dirty="0">
                  <a:solidFill>
                    <a:srgbClr val="1F5377"/>
                  </a:solidFill>
                </a:rPr>
                <a:t>New and emerging</a:t>
              </a:r>
            </a:p>
          </p:txBody>
        </p:sp>
      </p:grpSp>
      <p:pic>
        <p:nvPicPr>
          <p:cNvPr id="10" name="Picture 9"/>
          <p:cNvPicPr>
            <a:picLocks noChangeAspect="1"/>
          </p:cNvPicPr>
          <p:nvPr/>
        </p:nvPicPr>
        <p:blipFill>
          <a:blip r:embed="rId5"/>
          <a:stretch>
            <a:fillRect/>
          </a:stretch>
        </p:blipFill>
        <p:spPr>
          <a:xfrm>
            <a:off x="143399" y="1594768"/>
            <a:ext cx="8338511" cy="3521355"/>
          </a:xfrm>
          <a:prstGeom prst="rect">
            <a:avLst/>
          </a:prstGeom>
        </p:spPr>
      </p:pic>
    </p:spTree>
    <p:extLst>
      <p:ext uri="{BB962C8B-B14F-4D97-AF65-F5344CB8AC3E}">
        <p14:creationId xmlns:p14="http://schemas.microsoft.com/office/powerpoint/2010/main" val="26665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98839"/>
            <a:ext cx="5486400" cy="707886"/>
          </a:xfrm>
          <a:prstGeom prst="rect">
            <a:avLst/>
          </a:prstGeom>
          <a:noFill/>
        </p:spPr>
        <p:txBody>
          <a:bodyPr wrap="square" rtlCol="0">
            <a:spAutoFit/>
          </a:bodyPr>
          <a:lstStyle/>
          <a:p>
            <a:pPr algn="ctr"/>
            <a:r>
              <a:rPr lang="en-US" sz="4000" dirty="0">
                <a:solidFill>
                  <a:srgbClr val="1F5377"/>
                </a:solidFill>
              </a:rPr>
              <a:t>Case study: Rex</a:t>
            </a:r>
          </a:p>
        </p:txBody>
      </p:sp>
    </p:spTree>
    <p:extLst>
      <p:ext uri="{BB962C8B-B14F-4D97-AF65-F5344CB8AC3E}">
        <p14:creationId xmlns:p14="http://schemas.microsoft.com/office/powerpoint/2010/main" val="354606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Career exploration</a:t>
            </a:r>
          </a:p>
        </p:txBody>
      </p:sp>
      <p:sp>
        <p:nvSpPr>
          <p:cNvPr id="3" name="TextBox 2"/>
          <p:cNvSpPr txBox="1"/>
          <p:nvPr/>
        </p:nvSpPr>
        <p:spPr>
          <a:xfrm>
            <a:off x="923636" y="1612456"/>
            <a:ext cx="7488844" cy="3693319"/>
          </a:xfrm>
          <a:prstGeom prst="rect">
            <a:avLst/>
          </a:prstGeom>
          <a:noFill/>
        </p:spPr>
        <p:txBody>
          <a:bodyPr wrap="square" rtlCol="0">
            <a:spAutoFit/>
          </a:bodyPr>
          <a:lstStyle/>
          <a:p>
            <a:r>
              <a:rPr lang="en-US" sz="2400" dirty="0">
                <a:solidFill>
                  <a:srgbClr val="1F5377"/>
                </a:solidFill>
              </a:rPr>
              <a:t>Career exploration programs and activities help middle and high school students learn to explore the world of work and make choices that affect their education and future occupations. </a:t>
            </a:r>
          </a:p>
          <a:p>
            <a:endParaRPr lang="en-US" sz="2400" dirty="0">
              <a:solidFill>
                <a:srgbClr val="1F5377"/>
              </a:solidFill>
            </a:endParaRPr>
          </a:p>
          <a:p>
            <a:r>
              <a:rPr lang="en-US" sz="2400" dirty="0">
                <a:solidFill>
                  <a:srgbClr val="1F5377"/>
                </a:solidFill>
              </a:rPr>
              <a:t>To guide the development and implementation of such programs, NCDA devised the National Career Development Guidelines (NCDG) framework. </a:t>
            </a:r>
          </a:p>
          <a:p>
            <a:endParaRPr lang="en-US" sz="2400" dirty="0">
              <a:solidFill>
                <a:srgbClr val="1F5377"/>
              </a:solidFill>
            </a:endParaRPr>
          </a:p>
          <a:p>
            <a:endParaRPr lang="en-US" dirty="0">
              <a:solidFill>
                <a:srgbClr val="1F5377"/>
              </a:solidFill>
            </a:endParaRPr>
          </a:p>
        </p:txBody>
      </p:sp>
    </p:spTree>
    <p:extLst>
      <p:ext uri="{BB962C8B-B14F-4D97-AF65-F5344CB8AC3E}">
        <p14:creationId xmlns:p14="http://schemas.microsoft.com/office/powerpoint/2010/main" val="1232251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7" y="129309"/>
            <a:ext cx="5486400" cy="646331"/>
          </a:xfrm>
          <a:prstGeom prst="rect">
            <a:avLst/>
          </a:prstGeom>
          <a:noFill/>
        </p:spPr>
        <p:txBody>
          <a:bodyPr wrap="square" rtlCol="0">
            <a:spAutoFit/>
          </a:bodyPr>
          <a:lstStyle/>
          <a:p>
            <a:r>
              <a:rPr lang="en-US" sz="3600" dirty="0">
                <a:solidFill>
                  <a:srgbClr val="1F5377"/>
                </a:solidFill>
              </a:rPr>
              <a:t>Career e</a:t>
            </a:r>
            <a:r>
              <a:rPr lang="en-US" sz="3600" dirty="0" smtClean="0">
                <a:solidFill>
                  <a:srgbClr val="1F5377"/>
                </a:solidFill>
              </a:rPr>
              <a:t>xploration areas</a:t>
            </a:r>
            <a:endParaRPr lang="en-US" sz="3600" dirty="0">
              <a:solidFill>
                <a:srgbClr val="1F5377"/>
              </a:solidFill>
            </a:endParaRPr>
          </a:p>
        </p:txBody>
      </p:sp>
      <p:sp>
        <p:nvSpPr>
          <p:cNvPr id="3" name="TextBox 2"/>
          <p:cNvSpPr txBox="1"/>
          <p:nvPr/>
        </p:nvSpPr>
        <p:spPr>
          <a:xfrm>
            <a:off x="923636" y="1108363"/>
            <a:ext cx="7315200" cy="1077218"/>
          </a:xfrm>
          <a:prstGeom prst="rect">
            <a:avLst/>
          </a:prstGeom>
          <a:noFill/>
        </p:spPr>
        <p:txBody>
          <a:bodyPr wrap="square" rtlCol="0">
            <a:spAutoFit/>
          </a:bodyPr>
          <a:lstStyle/>
          <a:p>
            <a:endParaRPr lang="en-US" sz="2400" dirty="0">
              <a:solidFill>
                <a:srgbClr val="1F5377"/>
              </a:solidFill>
            </a:endParaRPr>
          </a:p>
          <a:p>
            <a:pPr lvl="1"/>
            <a:endParaRPr lang="en-US" sz="2200" dirty="0">
              <a:solidFill>
                <a:srgbClr val="1F5377"/>
              </a:solidFill>
            </a:endParaRPr>
          </a:p>
          <a:p>
            <a:endParaRPr lang="en-US" dirty="0">
              <a:solidFill>
                <a:srgbClr val="1F5377"/>
              </a:solidFill>
            </a:endParaRPr>
          </a:p>
        </p:txBody>
      </p:sp>
      <p:graphicFrame>
        <p:nvGraphicFramePr>
          <p:cNvPr id="4" name="Diagram 3"/>
          <p:cNvGraphicFramePr/>
          <p:nvPr>
            <p:extLst>
              <p:ext uri="{D42A27DB-BD31-4B8C-83A1-F6EECF244321}">
                <p14:modId xmlns:p14="http://schemas.microsoft.com/office/powerpoint/2010/main" val="1857845441"/>
              </p:ext>
            </p:extLst>
          </p:nvPr>
        </p:nvGraphicFramePr>
        <p:xfrm>
          <a:off x="328247" y="902677"/>
          <a:ext cx="8346830" cy="5709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4967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Case Study: Rex</a:t>
            </a:r>
          </a:p>
        </p:txBody>
      </p:sp>
      <p:grpSp>
        <p:nvGrpSpPr>
          <p:cNvPr id="5" name="Group 4"/>
          <p:cNvGrpSpPr/>
          <p:nvPr/>
        </p:nvGrpSpPr>
        <p:grpSpPr>
          <a:xfrm>
            <a:off x="460235" y="1152144"/>
            <a:ext cx="3617196" cy="4553712"/>
            <a:chOff x="282030" y="1611988"/>
            <a:chExt cx="3617196" cy="455371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30" y="1611988"/>
              <a:ext cx="3617196" cy="455371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690" r="4670"/>
            <a:stretch/>
          </p:blipFill>
          <p:spPr>
            <a:xfrm>
              <a:off x="460235" y="1868020"/>
              <a:ext cx="3260786" cy="4041648"/>
            </a:xfrm>
            <a:prstGeom prst="rect">
              <a:avLst/>
            </a:prstGeom>
          </p:spPr>
        </p:pic>
      </p:grpSp>
      <p:sp>
        <p:nvSpPr>
          <p:cNvPr id="10" name="TextBox 9"/>
          <p:cNvSpPr txBox="1"/>
          <p:nvPr/>
        </p:nvSpPr>
        <p:spPr>
          <a:xfrm>
            <a:off x="4373493" y="3615179"/>
            <a:ext cx="4454623" cy="2123530"/>
          </a:xfrm>
          <a:prstGeom prst="rect">
            <a:avLst/>
          </a:prstGeom>
          <a:noFill/>
        </p:spPr>
        <p:txBody>
          <a:bodyPr wrap="square" rtlCol="0">
            <a:spAutoFit/>
          </a:bodyPr>
          <a:lstStyle/>
          <a:p>
            <a:pPr marL="285750" indent="-285750">
              <a:lnSpc>
                <a:spcPts val="2800"/>
              </a:lnSpc>
              <a:spcAft>
                <a:spcPts val="600"/>
              </a:spcAft>
              <a:buFont typeface="Arial" panose="020B0604020202020204" pitchFamily="34" charset="0"/>
              <a:buChar char="•"/>
            </a:pPr>
            <a:r>
              <a:rPr lang="en-US" sz="2800" dirty="0">
                <a:solidFill>
                  <a:srgbClr val="1F5377"/>
                </a:solidFill>
              </a:rPr>
              <a:t>17 years old</a:t>
            </a:r>
          </a:p>
          <a:p>
            <a:pPr marL="285750" indent="-285750">
              <a:lnSpc>
                <a:spcPts val="2800"/>
              </a:lnSpc>
              <a:spcAft>
                <a:spcPts val="600"/>
              </a:spcAft>
              <a:buFont typeface="Arial" panose="020B0604020202020204" pitchFamily="34" charset="0"/>
              <a:buChar char="•"/>
            </a:pPr>
            <a:r>
              <a:rPr lang="en-US" sz="2800" dirty="0">
                <a:solidFill>
                  <a:srgbClr val="1F5377"/>
                </a:solidFill>
              </a:rPr>
              <a:t>High school senior</a:t>
            </a:r>
          </a:p>
          <a:p>
            <a:pPr marL="285750" indent="-285750">
              <a:lnSpc>
                <a:spcPts val="2800"/>
              </a:lnSpc>
              <a:spcAft>
                <a:spcPts val="600"/>
              </a:spcAft>
              <a:buFont typeface="Arial" panose="020B0604020202020204" pitchFamily="34" charset="0"/>
              <a:buChar char="•"/>
            </a:pPr>
            <a:r>
              <a:rPr lang="en-US" sz="2800" dirty="0">
                <a:solidFill>
                  <a:srgbClr val="1F5377"/>
                </a:solidFill>
              </a:rPr>
              <a:t>Exploring majors</a:t>
            </a:r>
          </a:p>
          <a:p>
            <a:pPr marL="285750" indent="-285750">
              <a:lnSpc>
                <a:spcPts val="2800"/>
              </a:lnSpc>
              <a:spcAft>
                <a:spcPts val="600"/>
              </a:spcAft>
              <a:buFont typeface="Arial" panose="020B0604020202020204" pitchFamily="34" charset="0"/>
              <a:buChar char="•"/>
            </a:pPr>
            <a:r>
              <a:rPr lang="en-US" sz="2800" dirty="0">
                <a:solidFill>
                  <a:srgbClr val="1F5377"/>
                </a:solidFill>
              </a:rPr>
              <a:t>Interested in business and engineering fields</a:t>
            </a:r>
          </a:p>
        </p:txBody>
      </p:sp>
      <p:pic>
        <p:nvPicPr>
          <p:cNvPr id="3" name="Picture 2"/>
          <p:cNvPicPr>
            <a:picLocks noChangeAspect="1"/>
          </p:cNvPicPr>
          <p:nvPr/>
        </p:nvPicPr>
        <p:blipFill rotWithShape="1">
          <a:blip r:embed="rId5"/>
          <a:srcRect l="13326" r="17420"/>
          <a:stretch/>
        </p:blipFill>
        <p:spPr>
          <a:xfrm>
            <a:off x="4373493" y="1152144"/>
            <a:ext cx="3747052" cy="2514600"/>
          </a:xfrm>
          <a:prstGeom prst="rect">
            <a:avLst/>
          </a:prstGeom>
        </p:spPr>
      </p:pic>
    </p:spTree>
    <p:extLst>
      <p:ext uri="{BB962C8B-B14F-4D97-AF65-F5344CB8AC3E}">
        <p14:creationId xmlns:p14="http://schemas.microsoft.com/office/powerpoint/2010/main" val="215231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26" r="17420"/>
          <a:stretch/>
        </p:blipFill>
        <p:spPr>
          <a:xfrm>
            <a:off x="5826370" y="1108363"/>
            <a:ext cx="2966259" cy="1990620"/>
          </a:xfrm>
          <a:prstGeom prst="rect">
            <a:avLst/>
          </a:prstGeom>
        </p:spPr>
      </p:pic>
      <p:sp>
        <p:nvSpPr>
          <p:cNvPr id="2" name="TextBox 1"/>
          <p:cNvSpPr txBox="1"/>
          <p:nvPr/>
        </p:nvSpPr>
        <p:spPr>
          <a:xfrm>
            <a:off x="736067" y="129309"/>
            <a:ext cx="5486400" cy="1200329"/>
          </a:xfrm>
          <a:prstGeom prst="rect">
            <a:avLst/>
          </a:prstGeom>
          <a:noFill/>
        </p:spPr>
        <p:txBody>
          <a:bodyPr wrap="square" rtlCol="0">
            <a:spAutoFit/>
          </a:bodyPr>
          <a:lstStyle/>
          <a:p>
            <a:r>
              <a:rPr lang="en-US" sz="3600" dirty="0">
                <a:solidFill>
                  <a:srgbClr val="1F5377"/>
                </a:solidFill>
              </a:rPr>
              <a:t>Area 1: Summary </a:t>
            </a:r>
            <a:r>
              <a:rPr lang="en-US" sz="3600" dirty="0" smtClean="0">
                <a:solidFill>
                  <a:srgbClr val="1F5377"/>
                </a:solidFill>
              </a:rPr>
              <a:t>code</a:t>
            </a:r>
            <a:endParaRPr lang="en-US" sz="3600" dirty="0">
              <a:solidFill>
                <a:srgbClr val="1F5377"/>
              </a:solidFill>
            </a:endParaRPr>
          </a:p>
          <a:p>
            <a:endParaRPr lang="en-US" sz="3600" dirty="0">
              <a:solidFill>
                <a:srgbClr val="1F5377"/>
              </a:solidFill>
            </a:endParaRPr>
          </a:p>
        </p:txBody>
      </p:sp>
      <p:sp>
        <p:nvSpPr>
          <p:cNvPr id="3" name="TextBox 2"/>
          <p:cNvSpPr txBox="1"/>
          <p:nvPr/>
        </p:nvSpPr>
        <p:spPr>
          <a:xfrm>
            <a:off x="314037" y="1202148"/>
            <a:ext cx="8021071" cy="440120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1F5377"/>
                </a:solidFill>
              </a:rPr>
              <a:t>Explores occupations associated with</a:t>
            </a:r>
            <a:br>
              <a:rPr lang="en-US" sz="2400" dirty="0">
                <a:solidFill>
                  <a:srgbClr val="1F5377"/>
                </a:solidFill>
              </a:rPr>
            </a:br>
            <a:r>
              <a:rPr lang="en-US" sz="2400" dirty="0">
                <a:solidFill>
                  <a:srgbClr val="1F5377"/>
                </a:solidFill>
              </a:rPr>
              <a:t>RI and IR.</a:t>
            </a:r>
          </a:p>
          <a:p>
            <a:endParaRPr lang="en-US" sz="2400" dirty="0">
              <a:solidFill>
                <a:srgbClr val="1F5377"/>
              </a:solidFill>
            </a:endParaRPr>
          </a:p>
          <a:p>
            <a:pPr marL="285750" indent="-285750">
              <a:buFont typeface="Arial" panose="020B0604020202020204" pitchFamily="34" charset="0"/>
              <a:buChar char="•"/>
            </a:pPr>
            <a:r>
              <a:rPr lang="en-US" sz="2400" dirty="0">
                <a:solidFill>
                  <a:srgbClr val="1F5377"/>
                </a:solidFill>
              </a:rPr>
              <a:t>Filters by Education Required to review</a:t>
            </a:r>
            <a:br>
              <a:rPr lang="en-US" sz="2400" dirty="0">
                <a:solidFill>
                  <a:srgbClr val="1F5377"/>
                </a:solidFill>
              </a:rPr>
            </a:br>
            <a:r>
              <a:rPr lang="en-US" sz="2400" dirty="0">
                <a:solidFill>
                  <a:srgbClr val="1F5377"/>
                </a:solidFill>
              </a:rPr>
              <a:t>occupations requiring a college or </a:t>
            </a:r>
            <a:br>
              <a:rPr lang="en-US" sz="2400" dirty="0">
                <a:solidFill>
                  <a:srgbClr val="1F5377"/>
                </a:solidFill>
              </a:rPr>
            </a:br>
            <a:r>
              <a:rPr lang="en-US" sz="2400" dirty="0">
                <a:solidFill>
                  <a:srgbClr val="1F5377"/>
                </a:solidFill>
              </a:rPr>
              <a:t>advanced degree.</a:t>
            </a:r>
          </a:p>
          <a:p>
            <a:pPr marL="285750" indent="-285750">
              <a:buFont typeface="Arial" panose="020B0604020202020204" pitchFamily="34" charset="0"/>
              <a:buChar char="•"/>
            </a:pPr>
            <a:endParaRPr lang="en-US" sz="2400" dirty="0">
              <a:solidFill>
                <a:srgbClr val="1F5377"/>
              </a:solidFill>
            </a:endParaRPr>
          </a:p>
          <a:p>
            <a:pPr marL="285750" indent="-285750">
              <a:buFont typeface="Arial" panose="020B0604020202020204" pitchFamily="34" charset="0"/>
              <a:buChar char="•"/>
            </a:pPr>
            <a:r>
              <a:rPr lang="en-US" sz="2400" dirty="0">
                <a:solidFill>
                  <a:srgbClr val="1F5377"/>
                </a:solidFill>
              </a:rPr>
              <a:t>Identifies Computer Systems Analyst for further exploration.</a:t>
            </a:r>
          </a:p>
          <a:p>
            <a:pPr marL="285750" indent="-285750">
              <a:buFont typeface="Arial" panose="020B0604020202020204" pitchFamily="34" charset="0"/>
              <a:buChar char="•"/>
            </a:pPr>
            <a:endParaRPr lang="en-US" sz="2400" dirty="0">
              <a:solidFill>
                <a:srgbClr val="1F5377"/>
              </a:solidFill>
            </a:endParaRPr>
          </a:p>
          <a:p>
            <a:endParaRPr lang="en-US" sz="2400" dirty="0">
              <a:solidFill>
                <a:srgbClr val="1F5377"/>
              </a:solidFill>
            </a:endParaRPr>
          </a:p>
          <a:p>
            <a:pPr lvl="1"/>
            <a:endParaRPr lang="en-US" sz="2200" dirty="0">
              <a:solidFill>
                <a:srgbClr val="1F5377"/>
              </a:solidFill>
            </a:endParaRPr>
          </a:p>
          <a:p>
            <a:endParaRPr lang="en-US" dirty="0">
              <a:solidFill>
                <a:srgbClr val="1F5377"/>
              </a:solidFill>
            </a:endParaRPr>
          </a:p>
        </p:txBody>
      </p:sp>
      <p:pic>
        <p:nvPicPr>
          <p:cNvPr id="5" name="Picture 4"/>
          <p:cNvPicPr>
            <a:picLocks noChangeAspect="1"/>
          </p:cNvPicPr>
          <p:nvPr/>
        </p:nvPicPr>
        <p:blipFill>
          <a:blip r:embed="rId3"/>
          <a:stretch>
            <a:fillRect/>
          </a:stretch>
        </p:blipFill>
        <p:spPr>
          <a:xfrm>
            <a:off x="314037" y="4781440"/>
            <a:ext cx="8569569" cy="1284607"/>
          </a:xfrm>
          <a:prstGeom prst="rect">
            <a:avLst/>
          </a:prstGeom>
        </p:spPr>
      </p:pic>
    </p:spTree>
    <p:extLst>
      <p:ext uri="{BB962C8B-B14F-4D97-AF65-F5344CB8AC3E}">
        <p14:creationId xmlns:p14="http://schemas.microsoft.com/office/powerpoint/2010/main" val="3935041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4215" y="4583095"/>
            <a:ext cx="4791075" cy="21145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24242" y="133886"/>
            <a:ext cx="6242317" cy="646331"/>
          </a:xfrm>
          <a:prstGeom prst="rect">
            <a:avLst/>
          </a:prstGeom>
          <a:noFill/>
        </p:spPr>
        <p:txBody>
          <a:bodyPr wrap="square" rtlCol="0">
            <a:spAutoFit/>
          </a:bodyPr>
          <a:lstStyle/>
          <a:p>
            <a:r>
              <a:rPr lang="en-US" sz="3600" dirty="0">
                <a:solidFill>
                  <a:srgbClr val="1F5377"/>
                </a:solidFill>
              </a:rPr>
              <a:t>Area 2: </a:t>
            </a:r>
            <a:r>
              <a:rPr lang="en-US" sz="3600" dirty="0" smtClean="0">
                <a:solidFill>
                  <a:srgbClr val="1F5377"/>
                </a:solidFill>
              </a:rPr>
              <a:t>Occupational daydreams</a:t>
            </a:r>
            <a:endParaRPr lang="en-US" sz="3600" dirty="0">
              <a:solidFill>
                <a:srgbClr val="1F5377"/>
              </a:solidFill>
            </a:endParaRPr>
          </a:p>
        </p:txBody>
      </p:sp>
      <p:sp>
        <p:nvSpPr>
          <p:cNvPr id="13" name="TextBox 12"/>
          <p:cNvSpPr txBox="1"/>
          <p:nvPr/>
        </p:nvSpPr>
        <p:spPr>
          <a:xfrm>
            <a:off x="311267" y="2025489"/>
            <a:ext cx="3686302" cy="3416320"/>
          </a:xfrm>
          <a:prstGeom prst="rect">
            <a:avLst/>
          </a:prstGeom>
          <a:noFill/>
        </p:spPr>
        <p:txBody>
          <a:bodyPr wrap="square" rtlCol="0">
            <a:spAutoFit/>
          </a:bodyPr>
          <a:lstStyle/>
          <a:p>
            <a:r>
              <a:rPr lang="en-US" sz="2400" dirty="0">
                <a:solidFill>
                  <a:srgbClr val="1F5377"/>
                </a:solidFill>
              </a:rPr>
              <a:t>Explores occupations by the codes associated with each occupational daydream.</a:t>
            </a:r>
          </a:p>
          <a:p>
            <a:endParaRPr lang="en-US" sz="2400" dirty="0">
              <a:solidFill>
                <a:srgbClr val="1F5377"/>
              </a:solidFill>
            </a:endParaRPr>
          </a:p>
          <a:p>
            <a:r>
              <a:rPr lang="en-US" sz="2400" dirty="0">
                <a:solidFill>
                  <a:srgbClr val="1F5377"/>
                </a:solidFill>
              </a:rPr>
              <a:t>Also searches by the Aspirations Summary Code (average code of all daydream occupations).</a:t>
            </a:r>
          </a:p>
          <a:p>
            <a:endParaRPr lang="en-US" sz="2400" dirty="0">
              <a:solidFill>
                <a:srgbClr val="1F5377"/>
              </a:solidFill>
            </a:endParaRPr>
          </a:p>
        </p:txBody>
      </p:sp>
      <p:sp>
        <p:nvSpPr>
          <p:cNvPr id="9" name="Rectangle 8"/>
          <p:cNvSpPr/>
          <p:nvPr/>
        </p:nvSpPr>
        <p:spPr>
          <a:xfrm>
            <a:off x="4158396" y="6044920"/>
            <a:ext cx="4693260" cy="652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4914750" y="1031631"/>
            <a:ext cx="3456259" cy="3239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1898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092" y="129309"/>
            <a:ext cx="6680734" cy="646331"/>
          </a:xfrm>
          <a:prstGeom prst="rect">
            <a:avLst/>
          </a:prstGeom>
          <a:noFill/>
        </p:spPr>
        <p:txBody>
          <a:bodyPr wrap="square" rtlCol="0">
            <a:spAutoFit/>
          </a:bodyPr>
          <a:lstStyle/>
          <a:p>
            <a:r>
              <a:rPr lang="en-US" sz="3600" dirty="0">
                <a:solidFill>
                  <a:srgbClr val="1F5377"/>
                </a:solidFill>
              </a:rPr>
              <a:t>Area 2: O</a:t>
            </a:r>
            <a:r>
              <a:rPr lang="en-US" sz="3600" dirty="0" smtClean="0">
                <a:solidFill>
                  <a:srgbClr val="1F5377"/>
                </a:solidFill>
              </a:rPr>
              <a:t>ccupational daydreams</a:t>
            </a:r>
            <a:endParaRPr lang="en-US" sz="3600" dirty="0">
              <a:solidFill>
                <a:srgbClr val="1F5377"/>
              </a:solidFill>
            </a:endParaRPr>
          </a:p>
        </p:txBody>
      </p:sp>
      <p:sp>
        <p:nvSpPr>
          <p:cNvPr id="6" name="Rectangle 5"/>
          <p:cNvSpPr/>
          <p:nvPr/>
        </p:nvSpPr>
        <p:spPr>
          <a:xfrm>
            <a:off x="1073053" y="1296134"/>
            <a:ext cx="6811108" cy="1200329"/>
          </a:xfrm>
          <a:prstGeom prst="rect">
            <a:avLst/>
          </a:prstGeom>
        </p:spPr>
        <p:txBody>
          <a:bodyPr wrap="square">
            <a:spAutoFit/>
          </a:bodyPr>
          <a:lstStyle/>
          <a:p>
            <a:pPr algn="ctr"/>
            <a:r>
              <a:rPr lang="en-US" sz="2400" dirty="0">
                <a:solidFill>
                  <a:srgbClr val="1F5377"/>
                </a:solidFill>
              </a:rPr>
              <a:t>After reviewing careers associated with his Aspirations Summary Code, Rex identifies Anesthesiologist Assistant as a potential possibility</a:t>
            </a:r>
          </a:p>
        </p:txBody>
      </p:sp>
      <p:pic>
        <p:nvPicPr>
          <p:cNvPr id="7" name="Picture 6"/>
          <p:cNvPicPr>
            <a:picLocks noChangeAspect="1"/>
          </p:cNvPicPr>
          <p:nvPr/>
        </p:nvPicPr>
        <p:blipFill>
          <a:blip r:embed="rId2"/>
          <a:stretch>
            <a:fillRect/>
          </a:stretch>
        </p:blipFill>
        <p:spPr>
          <a:xfrm>
            <a:off x="652125" y="3174159"/>
            <a:ext cx="7991475" cy="2994817"/>
          </a:xfrm>
          <a:prstGeom prst="rect">
            <a:avLst/>
          </a:prstGeom>
        </p:spPr>
      </p:pic>
    </p:spTree>
    <p:extLst>
      <p:ext uri="{BB962C8B-B14F-4D97-AF65-F5344CB8AC3E}">
        <p14:creationId xmlns:p14="http://schemas.microsoft.com/office/powerpoint/2010/main" val="2366736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611" y="891590"/>
            <a:ext cx="8237309" cy="1500411"/>
          </a:xfrm>
          <a:prstGeom prst="rect">
            <a:avLst/>
          </a:prstGeom>
          <a:noFill/>
        </p:spPr>
        <p:txBody>
          <a:bodyPr wrap="square" rtlCol="0">
            <a:spAutoFit/>
          </a:bodyPr>
          <a:lstStyle/>
          <a:p>
            <a:pPr>
              <a:spcAft>
                <a:spcPts val="900"/>
              </a:spcAft>
            </a:pPr>
            <a:r>
              <a:rPr lang="en-US" sz="2400" dirty="0">
                <a:solidFill>
                  <a:srgbClr val="1F5377"/>
                </a:solidFill>
              </a:rPr>
              <a:t>The Potential Programs of Study lists programs at 2- and 4-year post-secondary institutions associated with Rex’s code of RI.</a:t>
            </a:r>
          </a:p>
          <a:p>
            <a:r>
              <a:rPr lang="en-US" sz="2400" dirty="0">
                <a:solidFill>
                  <a:srgbClr val="1F5377"/>
                </a:solidFill>
              </a:rPr>
              <a:t>Refined his search using the category filters</a:t>
            </a:r>
          </a:p>
          <a:p>
            <a:endParaRPr lang="en-US" sz="1200" dirty="0">
              <a:solidFill>
                <a:srgbClr val="1F5377"/>
              </a:solidFill>
            </a:endParaRPr>
          </a:p>
        </p:txBody>
      </p:sp>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Area 3: P</a:t>
            </a:r>
            <a:r>
              <a:rPr lang="en-US" sz="3600" dirty="0" smtClean="0">
                <a:solidFill>
                  <a:srgbClr val="1F5377"/>
                </a:solidFill>
              </a:rPr>
              <a:t>rograms </a:t>
            </a:r>
            <a:r>
              <a:rPr lang="en-US" sz="3600" dirty="0">
                <a:solidFill>
                  <a:srgbClr val="1F5377"/>
                </a:solidFill>
              </a:rPr>
              <a:t>of </a:t>
            </a:r>
            <a:r>
              <a:rPr lang="en-US" sz="3600" dirty="0" smtClean="0">
                <a:solidFill>
                  <a:srgbClr val="1F5377"/>
                </a:solidFill>
              </a:rPr>
              <a:t>study</a:t>
            </a:r>
            <a:endParaRPr lang="en-US" sz="3600" dirty="0">
              <a:solidFill>
                <a:srgbClr val="1F5377"/>
              </a:solidFill>
            </a:endParaRPr>
          </a:p>
        </p:txBody>
      </p:sp>
      <p:grpSp>
        <p:nvGrpSpPr>
          <p:cNvPr id="7" name="Group 6"/>
          <p:cNvGrpSpPr/>
          <p:nvPr/>
        </p:nvGrpSpPr>
        <p:grpSpPr>
          <a:xfrm>
            <a:off x="266611" y="2271732"/>
            <a:ext cx="8733586" cy="4586268"/>
            <a:chOff x="62967" y="997526"/>
            <a:chExt cx="9018066" cy="4735657"/>
          </a:xfrm>
        </p:grpSpPr>
        <p:pic>
          <p:nvPicPr>
            <p:cNvPr id="4" name="Picture 3"/>
            <p:cNvPicPr>
              <a:picLocks noChangeAspect="1"/>
            </p:cNvPicPr>
            <p:nvPr/>
          </p:nvPicPr>
          <p:blipFill>
            <a:blip r:embed="rId3"/>
            <a:stretch>
              <a:fillRect/>
            </a:stretch>
          </p:blipFill>
          <p:spPr>
            <a:xfrm>
              <a:off x="62967" y="997526"/>
              <a:ext cx="9018066" cy="4735657"/>
            </a:xfrm>
            <a:prstGeom prst="rect">
              <a:avLst/>
            </a:prstGeom>
          </p:spPr>
        </p:pic>
        <p:sp>
          <p:nvSpPr>
            <p:cNvPr id="5" name="TextBox 4"/>
            <p:cNvSpPr txBox="1"/>
            <p:nvPr/>
          </p:nvSpPr>
          <p:spPr>
            <a:xfrm>
              <a:off x="6783185" y="3241963"/>
              <a:ext cx="1862051" cy="274320"/>
            </a:xfrm>
            <a:prstGeom prst="rect">
              <a:avLst/>
            </a:prstGeom>
            <a:noFill/>
            <a:ln w="38100">
              <a:solidFill>
                <a:srgbClr val="FF0000"/>
              </a:solidFill>
            </a:ln>
          </p:spPr>
          <p:txBody>
            <a:bodyPr wrap="square" rtlCol="0">
              <a:spAutoFit/>
            </a:bodyPr>
            <a:lstStyle/>
            <a:p>
              <a:endParaRPr lang="en-US" dirty="0"/>
            </a:p>
          </p:txBody>
        </p:sp>
        <p:sp>
          <p:nvSpPr>
            <p:cNvPr id="6" name="TextBox 5"/>
            <p:cNvSpPr txBox="1"/>
            <p:nvPr/>
          </p:nvSpPr>
          <p:spPr>
            <a:xfrm>
              <a:off x="6783184" y="4117571"/>
              <a:ext cx="1862051" cy="274320"/>
            </a:xfrm>
            <a:prstGeom prst="rect">
              <a:avLst/>
            </a:prstGeom>
            <a:noFill/>
            <a:ln w="38100">
              <a:solidFill>
                <a:srgbClr val="FF0000"/>
              </a:solidFill>
            </a:ln>
          </p:spPr>
          <p:txBody>
            <a:bodyPr wrap="square" rtlCol="0">
              <a:spAutoFit/>
            </a:bodyPr>
            <a:lstStyle/>
            <a:p>
              <a:endParaRPr lang="en-US" dirty="0"/>
            </a:p>
          </p:txBody>
        </p:sp>
      </p:grpSp>
    </p:spTree>
    <p:extLst>
      <p:ext uri="{BB962C8B-B14F-4D97-AF65-F5344CB8AC3E}">
        <p14:creationId xmlns:p14="http://schemas.microsoft.com/office/powerpoint/2010/main" val="4554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Area 3: P</a:t>
            </a:r>
            <a:r>
              <a:rPr lang="en-US" sz="3600" dirty="0" smtClean="0">
                <a:solidFill>
                  <a:srgbClr val="1F5377"/>
                </a:solidFill>
              </a:rPr>
              <a:t>rograms </a:t>
            </a:r>
            <a:r>
              <a:rPr lang="en-US" sz="3600" dirty="0">
                <a:solidFill>
                  <a:srgbClr val="1F5377"/>
                </a:solidFill>
              </a:rPr>
              <a:t>of </a:t>
            </a:r>
            <a:r>
              <a:rPr lang="en-US" sz="3600" dirty="0" smtClean="0">
                <a:solidFill>
                  <a:srgbClr val="1F5377"/>
                </a:solidFill>
              </a:rPr>
              <a:t>study</a:t>
            </a:r>
            <a:endParaRPr lang="en-US" sz="3600" dirty="0">
              <a:solidFill>
                <a:srgbClr val="1F5377"/>
              </a:solidFill>
            </a:endParaRPr>
          </a:p>
        </p:txBody>
      </p:sp>
      <p:sp>
        <p:nvSpPr>
          <p:cNvPr id="8" name="TextBox 7"/>
          <p:cNvSpPr txBox="1"/>
          <p:nvPr/>
        </p:nvSpPr>
        <p:spPr>
          <a:xfrm>
            <a:off x="266610" y="826463"/>
            <a:ext cx="8678097" cy="3046988"/>
          </a:xfrm>
          <a:prstGeom prst="rect">
            <a:avLst/>
          </a:prstGeom>
          <a:noFill/>
        </p:spPr>
        <p:txBody>
          <a:bodyPr wrap="square" rtlCol="0">
            <a:spAutoFit/>
          </a:bodyPr>
          <a:lstStyle/>
          <a:p>
            <a:endParaRPr lang="en-US" sz="2400" dirty="0">
              <a:solidFill>
                <a:srgbClr val="1F5377"/>
              </a:solidFill>
            </a:endParaRPr>
          </a:p>
          <a:p>
            <a:r>
              <a:rPr lang="en-US" sz="2400" dirty="0">
                <a:solidFill>
                  <a:srgbClr val="1F5377"/>
                </a:solidFill>
              </a:rPr>
              <a:t>Added Management Information Systems to his list of possible majors.</a:t>
            </a:r>
          </a:p>
          <a:p>
            <a:endParaRPr lang="en-US" sz="2400" dirty="0">
              <a:solidFill>
                <a:srgbClr val="1F5377"/>
              </a:solidFill>
            </a:endParaRPr>
          </a:p>
          <a:p>
            <a:r>
              <a:rPr lang="en-US" sz="2400" dirty="0">
                <a:solidFill>
                  <a:srgbClr val="1F5377"/>
                </a:solidFill>
              </a:rPr>
              <a:t>Clicking on each listed program takes Rex to College Navigator so he can learn about colleges and universities that offer programs for these majors.</a:t>
            </a:r>
          </a:p>
          <a:p>
            <a:endParaRPr lang="en-US" sz="2400" dirty="0">
              <a:solidFill>
                <a:srgbClr val="1F5377"/>
              </a:solidFill>
            </a:endParaRPr>
          </a:p>
        </p:txBody>
      </p:sp>
      <p:pic>
        <p:nvPicPr>
          <p:cNvPr id="9" name="Picture 8"/>
          <p:cNvPicPr>
            <a:picLocks noChangeAspect="1"/>
          </p:cNvPicPr>
          <p:nvPr/>
        </p:nvPicPr>
        <p:blipFill>
          <a:blip r:embed="rId3"/>
          <a:stretch>
            <a:fillRect/>
          </a:stretch>
        </p:blipFill>
        <p:spPr>
          <a:xfrm>
            <a:off x="542103" y="3873451"/>
            <a:ext cx="8127112" cy="1136218"/>
          </a:xfrm>
          <a:prstGeom prst="rect">
            <a:avLst/>
          </a:prstGeom>
        </p:spPr>
      </p:pic>
    </p:spTree>
    <p:extLst>
      <p:ext uri="{BB962C8B-B14F-4D97-AF65-F5344CB8AC3E}">
        <p14:creationId xmlns:p14="http://schemas.microsoft.com/office/powerpoint/2010/main" val="1765710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College Navigator</a:t>
            </a:r>
          </a:p>
        </p:txBody>
      </p:sp>
      <p:grpSp>
        <p:nvGrpSpPr>
          <p:cNvPr id="5" name="Group 4"/>
          <p:cNvGrpSpPr/>
          <p:nvPr/>
        </p:nvGrpSpPr>
        <p:grpSpPr>
          <a:xfrm>
            <a:off x="63079" y="1192716"/>
            <a:ext cx="9017842" cy="5665284"/>
            <a:chOff x="63079" y="1192716"/>
            <a:chExt cx="9017842" cy="5665284"/>
          </a:xfrm>
        </p:grpSpPr>
        <p:pic>
          <p:nvPicPr>
            <p:cNvPr id="3" name="Picture 2"/>
            <p:cNvPicPr>
              <a:picLocks noChangeAspect="1"/>
            </p:cNvPicPr>
            <p:nvPr/>
          </p:nvPicPr>
          <p:blipFill>
            <a:blip r:embed="rId3"/>
            <a:stretch>
              <a:fillRect/>
            </a:stretch>
          </p:blipFill>
          <p:spPr>
            <a:xfrm>
              <a:off x="63079" y="1192716"/>
              <a:ext cx="9017842" cy="5665284"/>
            </a:xfrm>
            <a:prstGeom prst="rect">
              <a:avLst/>
            </a:prstGeom>
          </p:spPr>
        </p:pic>
        <p:sp>
          <p:nvSpPr>
            <p:cNvPr id="4" name="TextBox 3"/>
            <p:cNvSpPr txBox="1"/>
            <p:nvPr/>
          </p:nvSpPr>
          <p:spPr>
            <a:xfrm>
              <a:off x="202968" y="1762888"/>
              <a:ext cx="2299600" cy="4000237"/>
            </a:xfrm>
            <a:prstGeom prst="rect">
              <a:avLst/>
            </a:prstGeom>
            <a:noFill/>
            <a:ln w="38100">
              <a:solidFill>
                <a:srgbClr val="FF0000"/>
              </a:solidFill>
            </a:ln>
          </p:spPr>
          <p:txBody>
            <a:bodyPr wrap="square" rtlCol="0">
              <a:spAutoFit/>
            </a:bodyPr>
            <a:lstStyle/>
            <a:p>
              <a:endParaRPr lang="en-US" dirty="0">
                <a:ln w="38100">
                  <a:solidFill>
                    <a:schemeClr val="tx1"/>
                  </a:solidFill>
                </a:ln>
              </a:endParaRPr>
            </a:p>
          </p:txBody>
        </p:sp>
      </p:grpSp>
    </p:spTree>
    <p:extLst>
      <p:ext uri="{BB962C8B-B14F-4D97-AF65-F5344CB8AC3E}">
        <p14:creationId xmlns:p14="http://schemas.microsoft.com/office/powerpoint/2010/main" val="3788150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College Navigator</a:t>
            </a:r>
          </a:p>
        </p:txBody>
      </p:sp>
      <p:grpSp>
        <p:nvGrpSpPr>
          <p:cNvPr id="6" name="Group 5"/>
          <p:cNvGrpSpPr/>
          <p:nvPr/>
        </p:nvGrpSpPr>
        <p:grpSpPr>
          <a:xfrm>
            <a:off x="113612" y="225287"/>
            <a:ext cx="8916776" cy="6530110"/>
            <a:chOff x="54946" y="0"/>
            <a:chExt cx="9089054" cy="6755397"/>
          </a:xfrm>
        </p:grpSpPr>
        <p:pic>
          <p:nvPicPr>
            <p:cNvPr id="4" name="Picture 3"/>
            <p:cNvPicPr>
              <a:picLocks noChangeAspect="1"/>
            </p:cNvPicPr>
            <p:nvPr/>
          </p:nvPicPr>
          <p:blipFill>
            <a:blip r:embed="rId3"/>
            <a:stretch>
              <a:fillRect/>
            </a:stretch>
          </p:blipFill>
          <p:spPr>
            <a:xfrm>
              <a:off x="54946" y="0"/>
              <a:ext cx="9034109" cy="6755397"/>
            </a:xfrm>
            <a:prstGeom prst="rect">
              <a:avLst/>
            </a:prstGeom>
          </p:spPr>
        </p:pic>
        <p:sp>
          <p:nvSpPr>
            <p:cNvPr id="5" name="TextBox 4"/>
            <p:cNvSpPr txBox="1"/>
            <p:nvPr/>
          </p:nvSpPr>
          <p:spPr>
            <a:xfrm>
              <a:off x="2164115" y="597855"/>
              <a:ext cx="6979885" cy="6106516"/>
            </a:xfrm>
            <a:prstGeom prst="rect">
              <a:avLst/>
            </a:prstGeom>
            <a:noFill/>
            <a:ln w="38100">
              <a:solidFill>
                <a:srgbClr val="FF0000"/>
              </a:solidFill>
            </a:ln>
          </p:spPr>
          <p:txBody>
            <a:bodyPr wrap="square" rtlCol="0">
              <a:spAutoFit/>
            </a:bodyPr>
            <a:lstStyle/>
            <a:p>
              <a:endParaRPr lang="en-US" dirty="0">
                <a:ln w="38100">
                  <a:solidFill>
                    <a:schemeClr val="tx1"/>
                  </a:solidFill>
                </a:ln>
              </a:endParaRPr>
            </a:p>
          </p:txBody>
        </p:sp>
      </p:grpSp>
    </p:spTree>
    <p:extLst>
      <p:ext uri="{BB962C8B-B14F-4D97-AF65-F5344CB8AC3E}">
        <p14:creationId xmlns:p14="http://schemas.microsoft.com/office/powerpoint/2010/main" val="1700535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College Navigator</a:t>
            </a:r>
          </a:p>
        </p:txBody>
      </p:sp>
      <p:grpSp>
        <p:nvGrpSpPr>
          <p:cNvPr id="7" name="Group 6"/>
          <p:cNvGrpSpPr/>
          <p:nvPr/>
        </p:nvGrpSpPr>
        <p:grpSpPr>
          <a:xfrm>
            <a:off x="137160" y="160181"/>
            <a:ext cx="8869680" cy="6492240"/>
            <a:chOff x="66782" y="160181"/>
            <a:chExt cx="9010436" cy="6636005"/>
          </a:xfrm>
        </p:grpSpPr>
        <p:pic>
          <p:nvPicPr>
            <p:cNvPr id="3" name="Picture 2"/>
            <p:cNvPicPr>
              <a:picLocks noChangeAspect="1"/>
            </p:cNvPicPr>
            <p:nvPr/>
          </p:nvPicPr>
          <p:blipFill>
            <a:blip r:embed="rId3"/>
            <a:stretch>
              <a:fillRect/>
            </a:stretch>
          </p:blipFill>
          <p:spPr>
            <a:xfrm>
              <a:off x="66782" y="160181"/>
              <a:ext cx="9010436" cy="6636005"/>
            </a:xfrm>
            <a:prstGeom prst="rect">
              <a:avLst/>
            </a:prstGeom>
          </p:spPr>
        </p:pic>
        <p:sp>
          <p:nvSpPr>
            <p:cNvPr id="6" name="TextBox 5"/>
            <p:cNvSpPr txBox="1"/>
            <p:nvPr/>
          </p:nvSpPr>
          <p:spPr>
            <a:xfrm>
              <a:off x="7200108" y="642917"/>
              <a:ext cx="1527433" cy="548640"/>
            </a:xfrm>
            <a:prstGeom prst="rect">
              <a:avLst/>
            </a:prstGeom>
            <a:noFill/>
            <a:ln w="38100">
              <a:solidFill>
                <a:srgbClr val="FF0000"/>
              </a:solidFill>
            </a:ln>
          </p:spPr>
          <p:txBody>
            <a:bodyPr wrap="square" rtlCol="0">
              <a:spAutoFit/>
            </a:bodyPr>
            <a:lstStyle/>
            <a:p>
              <a:endParaRPr lang="en-US" dirty="0">
                <a:ln w="38100">
                  <a:solidFill>
                    <a:schemeClr val="tx1"/>
                  </a:solidFill>
                </a:ln>
              </a:endParaRPr>
            </a:p>
          </p:txBody>
        </p:sp>
      </p:grpSp>
    </p:spTree>
    <p:extLst>
      <p:ext uri="{BB962C8B-B14F-4D97-AF65-F5344CB8AC3E}">
        <p14:creationId xmlns:p14="http://schemas.microsoft.com/office/powerpoint/2010/main" val="1795429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066" y="129309"/>
            <a:ext cx="6145379" cy="646331"/>
          </a:xfrm>
          <a:prstGeom prst="rect">
            <a:avLst/>
          </a:prstGeom>
          <a:noFill/>
        </p:spPr>
        <p:txBody>
          <a:bodyPr wrap="square" rtlCol="0">
            <a:spAutoFit/>
          </a:bodyPr>
          <a:lstStyle/>
          <a:p>
            <a:r>
              <a:rPr lang="en-US" sz="3600" dirty="0">
                <a:solidFill>
                  <a:srgbClr val="1F5377"/>
                </a:solidFill>
              </a:rPr>
              <a:t>NCDG guidelines</a:t>
            </a:r>
          </a:p>
        </p:txBody>
      </p:sp>
      <p:sp>
        <p:nvSpPr>
          <p:cNvPr id="3" name="TextBox 2"/>
          <p:cNvSpPr txBox="1"/>
          <p:nvPr/>
        </p:nvSpPr>
        <p:spPr>
          <a:xfrm>
            <a:off x="185082" y="1329638"/>
            <a:ext cx="3437349" cy="4893647"/>
          </a:xfrm>
          <a:prstGeom prst="rect">
            <a:avLst/>
          </a:prstGeom>
          <a:noFill/>
        </p:spPr>
        <p:txBody>
          <a:bodyPr wrap="square" rtlCol="0">
            <a:spAutoFit/>
          </a:bodyPr>
          <a:lstStyle/>
          <a:p>
            <a:r>
              <a:rPr lang="en-US" sz="2400" dirty="0">
                <a:solidFill>
                  <a:srgbClr val="1F5377"/>
                </a:solidFill>
              </a:rPr>
              <a:t>Identify goals and activities that support career development throughout the lifespan within three domains.</a:t>
            </a:r>
          </a:p>
          <a:p>
            <a:endParaRPr lang="en-US" sz="2400" dirty="0">
              <a:solidFill>
                <a:srgbClr val="1F5377"/>
              </a:solidFill>
            </a:endParaRPr>
          </a:p>
          <a:p>
            <a:r>
              <a:rPr lang="en-US" sz="2400" dirty="0">
                <a:solidFill>
                  <a:srgbClr val="1F5377"/>
                </a:solidFill>
              </a:rPr>
              <a:t>These include knowledge and skills students need to manage their careers effectively, beginning with career exploration and making decisions about education.</a:t>
            </a:r>
            <a:endParaRPr lang="en-US" dirty="0">
              <a:solidFill>
                <a:srgbClr val="1F5377"/>
              </a:solidFill>
            </a:endParaRPr>
          </a:p>
        </p:txBody>
      </p:sp>
      <p:graphicFrame>
        <p:nvGraphicFramePr>
          <p:cNvPr id="4" name="Diagram 3"/>
          <p:cNvGraphicFramePr/>
          <p:nvPr>
            <p:extLst>
              <p:ext uri="{D42A27DB-BD31-4B8C-83A1-F6EECF244321}">
                <p14:modId xmlns:p14="http://schemas.microsoft.com/office/powerpoint/2010/main" val="4058954687"/>
              </p:ext>
            </p:extLst>
          </p:nvPr>
        </p:nvGraphicFramePr>
        <p:xfrm>
          <a:off x="3808755" y="1115672"/>
          <a:ext cx="5030445" cy="393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104639" y="5100372"/>
            <a:ext cx="5039361" cy="1569660"/>
          </a:xfrm>
          <a:prstGeom prst="rect">
            <a:avLst/>
          </a:prstGeom>
        </p:spPr>
        <p:txBody>
          <a:bodyPr wrap="square">
            <a:spAutoFit/>
          </a:bodyPr>
          <a:lstStyle/>
          <a:p>
            <a:r>
              <a:rPr lang="en-US" sz="2400" dirty="0">
                <a:solidFill>
                  <a:srgbClr val="1F5377"/>
                </a:solidFill>
              </a:rPr>
              <a:t>This presentation will illustrate how the StudentSDS can help your students gain mastery in these domains while exploring potential careers.</a:t>
            </a:r>
          </a:p>
        </p:txBody>
      </p:sp>
    </p:spTree>
    <p:extLst>
      <p:ext uri="{BB962C8B-B14F-4D97-AF65-F5344CB8AC3E}">
        <p14:creationId xmlns:p14="http://schemas.microsoft.com/office/powerpoint/2010/main" val="3473424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College Navigator</a:t>
            </a:r>
          </a:p>
        </p:txBody>
      </p:sp>
      <p:grpSp>
        <p:nvGrpSpPr>
          <p:cNvPr id="5" name="Group 4"/>
          <p:cNvGrpSpPr/>
          <p:nvPr/>
        </p:nvGrpSpPr>
        <p:grpSpPr>
          <a:xfrm>
            <a:off x="303088" y="106398"/>
            <a:ext cx="8537824" cy="6610925"/>
            <a:chOff x="303088" y="106398"/>
            <a:chExt cx="8537824" cy="6751601"/>
          </a:xfrm>
        </p:grpSpPr>
        <p:pic>
          <p:nvPicPr>
            <p:cNvPr id="4" name="Picture 3"/>
            <p:cNvPicPr>
              <a:picLocks noChangeAspect="1"/>
            </p:cNvPicPr>
            <p:nvPr/>
          </p:nvPicPr>
          <p:blipFill>
            <a:blip r:embed="rId3"/>
            <a:stretch>
              <a:fillRect/>
            </a:stretch>
          </p:blipFill>
          <p:spPr>
            <a:xfrm>
              <a:off x="303088" y="106398"/>
              <a:ext cx="8537824" cy="6751601"/>
            </a:xfrm>
            <a:prstGeom prst="rect">
              <a:avLst/>
            </a:prstGeom>
          </p:spPr>
        </p:pic>
        <p:sp>
          <p:nvSpPr>
            <p:cNvPr id="7" name="TextBox 6"/>
            <p:cNvSpPr txBox="1"/>
            <p:nvPr/>
          </p:nvSpPr>
          <p:spPr>
            <a:xfrm>
              <a:off x="2409424" y="822273"/>
              <a:ext cx="6426351" cy="6035726"/>
            </a:xfrm>
            <a:prstGeom prst="rect">
              <a:avLst/>
            </a:prstGeom>
            <a:noFill/>
            <a:ln w="38100">
              <a:solidFill>
                <a:srgbClr val="FF0000"/>
              </a:solidFill>
            </a:ln>
          </p:spPr>
          <p:txBody>
            <a:bodyPr wrap="square" rtlCol="0">
              <a:spAutoFit/>
            </a:bodyPr>
            <a:lstStyle/>
            <a:p>
              <a:endParaRPr lang="en-US" dirty="0">
                <a:ln w="38100">
                  <a:solidFill>
                    <a:schemeClr val="tx1"/>
                  </a:solidFill>
                </a:ln>
              </a:endParaRPr>
            </a:p>
          </p:txBody>
        </p:sp>
      </p:grpSp>
    </p:spTree>
    <p:extLst>
      <p:ext uri="{BB962C8B-B14F-4D97-AF65-F5344CB8AC3E}">
        <p14:creationId xmlns:p14="http://schemas.microsoft.com/office/powerpoint/2010/main" val="3283348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Area 4: Career Clusters</a:t>
            </a:r>
          </a:p>
        </p:txBody>
      </p:sp>
      <p:grpSp>
        <p:nvGrpSpPr>
          <p:cNvPr id="7" name="Group 6"/>
          <p:cNvGrpSpPr/>
          <p:nvPr/>
        </p:nvGrpSpPr>
        <p:grpSpPr>
          <a:xfrm>
            <a:off x="1031631" y="1675415"/>
            <a:ext cx="6964080" cy="5135488"/>
            <a:chOff x="278296" y="907009"/>
            <a:chExt cx="8587409" cy="5950991"/>
          </a:xfrm>
        </p:grpSpPr>
        <p:pic>
          <p:nvPicPr>
            <p:cNvPr id="4" name="Picture 3"/>
            <p:cNvPicPr>
              <a:picLocks noChangeAspect="1"/>
            </p:cNvPicPr>
            <p:nvPr/>
          </p:nvPicPr>
          <p:blipFill>
            <a:blip r:embed="rId3"/>
            <a:stretch>
              <a:fillRect/>
            </a:stretch>
          </p:blipFill>
          <p:spPr>
            <a:xfrm>
              <a:off x="278296" y="907009"/>
              <a:ext cx="8587409" cy="5950991"/>
            </a:xfrm>
            <a:prstGeom prst="rect">
              <a:avLst/>
            </a:prstGeom>
          </p:spPr>
        </p:pic>
        <p:sp>
          <p:nvSpPr>
            <p:cNvPr id="5" name="TextBox 4"/>
            <p:cNvSpPr txBox="1"/>
            <p:nvPr/>
          </p:nvSpPr>
          <p:spPr>
            <a:xfrm>
              <a:off x="2007704" y="3399183"/>
              <a:ext cx="824948" cy="1280160"/>
            </a:xfrm>
            <a:prstGeom prst="rect">
              <a:avLst/>
            </a:prstGeom>
            <a:noFill/>
            <a:ln w="38100">
              <a:solidFill>
                <a:srgbClr val="FF0000"/>
              </a:solidFill>
            </a:ln>
          </p:spPr>
          <p:txBody>
            <a:bodyPr wrap="square" rtlCol="0">
              <a:spAutoFit/>
            </a:bodyPr>
            <a:lstStyle/>
            <a:p>
              <a:endParaRPr lang="en-US" dirty="0">
                <a:ln w="38100">
                  <a:solidFill>
                    <a:schemeClr val="tx1"/>
                  </a:solidFill>
                </a:ln>
              </a:endParaRPr>
            </a:p>
          </p:txBody>
        </p:sp>
        <p:sp>
          <p:nvSpPr>
            <p:cNvPr id="6" name="TextBox 5"/>
            <p:cNvSpPr txBox="1"/>
            <p:nvPr/>
          </p:nvSpPr>
          <p:spPr>
            <a:xfrm>
              <a:off x="6122504" y="2371477"/>
              <a:ext cx="993913" cy="1097280"/>
            </a:xfrm>
            <a:prstGeom prst="rect">
              <a:avLst/>
            </a:prstGeom>
            <a:noFill/>
            <a:ln w="38100">
              <a:solidFill>
                <a:srgbClr val="FF0000"/>
              </a:solidFill>
            </a:ln>
          </p:spPr>
          <p:txBody>
            <a:bodyPr wrap="square" rtlCol="0">
              <a:spAutoFit/>
            </a:bodyPr>
            <a:lstStyle/>
            <a:p>
              <a:endParaRPr lang="en-US" dirty="0"/>
            </a:p>
          </p:txBody>
        </p:sp>
      </p:grpSp>
      <p:sp>
        <p:nvSpPr>
          <p:cNvPr id="3" name="Rectangle 2"/>
          <p:cNvSpPr/>
          <p:nvPr/>
        </p:nvSpPr>
        <p:spPr>
          <a:xfrm>
            <a:off x="546651" y="810029"/>
            <a:ext cx="8081533" cy="830997"/>
          </a:xfrm>
          <a:prstGeom prst="rect">
            <a:avLst/>
          </a:prstGeom>
        </p:spPr>
        <p:txBody>
          <a:bodyPr wrap="square">
            <a:spAutoFit/>
          </a:bodyPr>
          <a:lstStyle/>
          <a:p>
            <a:r>
              <a:rPr lang="en-US" sz="2400" dirty="0">
                <a:solidFill>
                  <a:srgbClr val="1F5377"/>
                </a:solidFill>
              </a:rPr>
              <a:t>Groups of occupations that are generally in the same field and require similar skills.</a:t>
            </a:r>
          </a:p>
        </p:txBody>
      </p:sp>
    </p:spTree>
    <p:extLst>
      <p:ext uri="{BB962C8B-B14F-4D97-AF65-F5344CB8AC3E}">
        <p14:creationId xmlns:p14="http://schemas.microsoft.com/office/powerpoint/2010/main" val="885853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STEM </a:t>
            </a:r>
            <a:r>
              <a:rPr lang="en-US" sz="3600" dirty="0" smtClean="0">
                <a:solidFill>
                  <a:srgbClr val="1F5377"/>
                </a:solidFill>
              </a:rPr>
              <a:t>occupations</a:t>
            </a:r>
            <a:endParaRPr lang="en-US" sz="3600" dirty="0">
              <a:solidFill>
                <a:srgbClr val="1F5377"/>
              </a:solidFill>
            </a:endParaRPr>
          </a:p>
        </p:txBody>
      </p:sp>
      <p:sp>
        <p:nvSpPr>
          <p:cNvPr id="3" name="Rectangle 2"/>
          <p:cNvSpPr/>
          <p:nvPr/>
        </p:nvSpPr>
        <p:spPr>
          <a:xfrm>
            <a:off x="537266" y="924544"/>
            <a:ext cx="8499230" cy="1315745"/>
          </a:xfrm>
          <a:prstGeom prst="rect">
            <a:avLst/>
          </a:prstGeom>
        </p:spPr>
        <p:txBody>
          <a:bodyPr wrap="square">
            <a:spAutoFit/>
          </a:bodyPr>
          <a:lstStyle/>
          <a:p>
            <a:pPr>
              <a:spcAft>
                <a:spcPts val="900"/>
              </a:spcAft>
            </a:pPr>
            <a:r>
              <a:rPr lang="en-US" sz="2400" dirty="0">
                <a:solidFill>
                  <a:srgbClr val="1F5377"/>
                </a:solidFill>
              </a:rPr>
              <a:t>Rex explores occupations in his interest areas of STEM and Business Management and Administration.</a:t>
            </a:r>
          </a:p>
          <a:p>
            <a:r>
              <a:rPr lang="en-US" sz="2400" dirty="0">
                <a:solidFill>
                  <a:srgbClr val="1F5377"/>
                </a:solidFill>
              </a:rPr>
              <a:t>Adds Archeologist to his list of potential occupations.</a:t>
            </a:r>
          </a:p>
        </p:txBody>
      </p:sp>
      <p:pic>
        <p:nvPicPr>
          <p:cNvPr id="5" name="Picture 4"/>
          <p:cNvPicPr>
            <a:picLocks noChangeAspect="1"/>
          </p:cNvPicPr>
          <p:nvPr/>
        </p:nvPicPr>
        <p:blipFill>
          <a:blip r:embed="rId3"/>
          <a:stretch>
            <a:fillRect/>
          </a:stretch>
        </p:blipFill>
        <p:spPr>
          <a:xfrm>
            <a:off x="617560" y="2643108"/>
            <a:ext cx="8013521" cy="2665900"/>
          </a:xfrm>
          <a:prstGeom prst="rect">
            <a:avLst/>
          </a:prstGeom>
        </p:spPr>
      </p:pic>
    </p:spTree>
    <p:extLst>
      <p:ext uri="{BB962C8B-B14F-4D97-AF65-F5344CB8AC3E}">
        <p14:creationId xmlns:p14="http://schemas.microsoft.com/office/powerpoint/2010/main" val="3563223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08993"/>
            <a:ext cx="7935310" cy="2677656"/>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rgbClr val="1F5377"/>
              </a:solidFill>
            </a:endParaRPr>
          </a:p>
          <a:p>
            <a:pPr marL="342900" indent="-342900">
              <a:buFont typeface="Arial" panose="020B0604020202020204" pitchFamily="34" charset="0"/>
              <a:buChar char="•"/>
            </a:pPr>
            <a:r>
              <a:rPr lang="en-US" sz="2400" dirty="0">
                <a:solidFill>
                  <a:srgbClr val="1F5377"/>
                </a:solidFill>
              </a:rPr>
              <a:t>Career exploration can begin at any point in the list-generation process, depending on the needs of the student.</a:t>
            </a:r>
          </a:p>
          <a:p>
            <a:pPr marL="342900" indent="-342900">
              <a:buFont typeface="Arial" panose="020B0604020202020204" pitchFamily="34" charset="0"/>
              <a:buChar char="•"/>
            </a:pPr>
            <a:endParaRPr lang="en-US" sz="2400" dirty="0">
              <a:solidFill>
                <a:srgbClr val="1F5377"/>
              </a:solidFill>
            </a:endParaRPr>
          </a:p>
          <a:p>
            <a:pPr marL="342900" indent="-342900">
              <a:buFont typeface="Arial" panose="020B0604020202020204" pitchFamily="34" charset="0"/>
              <a:buChar char="•"/>
            </a:pPr>
            <a:r>
              <a:rPr lang="en-US" sz="2400" dirty="0">
                <a:solidFill>
                  <a:srgbClr val="1F5377"/>
                </a:solidFill>
              </a:rPr>
              <a:t>After generating his list, Rex uses the StudentSDS report to jump-start his career exploration.</a:t>
            </a:r>
          </a:p>
          <a:p>
            <a:pPr marL="342900" indent="-342900">
              <a:buFont typeface="Arial" panose="020B0604020202020204" pitchFamily="34" charset="0"/>
              <a:buChar char="•"/>
            </a:pPr>
            <a:endParaRPr lang="en-US" sz="2400" dirty="0">
              <a:solidFill>
                <a:srgbClr val="1F5377"/>
              </a:solidFill>
            </a:endParaRPr>
          </a:p>
        </p:txBody>
      </p:sp>
      <p:sp>
        <p:nvSpPr>
          <p:cNvPr id="4" name="TextBox 3"/>
          <p:cNvSpPr txBox="1"/>
          <p:nvPr/>
        </p:nvSpPr>
        <p:spPr>
          <a:xfrm>
            <a:off x="707123" y="132494"/>
            <a:ext cx="5486400" cy="646331"/>
          </a:xfrm>
          <a:prstGeom prst="rect">
            <a:avLst/>
          </a:prstGeom>
          <a:noFill/>
        </p:spPr>
        <p:txBody>
          <a:bodyPr wrap="square" rtlCol="0">
            <a:spAutoFit/>
          </a:bodyPr>
          <a:lstStyle/>
          <a:p>
            <a:r>
              <a:rPr lang="en-US" sz="3600" dirty="0">
                <a:solidFill>
                  <a:srgbClr val="1F5377"/>
                </a:solidFill>
              </a:rPr>
              <a:t>Career </a:t>
            </a:r>
            <a:r>
              <a:rPr lang="en-US" sz="3600" dirty="0" smtClean="0">
                <a:solidFill>
                  <a:srgbClr val="1F5377"/>
                </a:solidFill>
              </a:rPr>
              <a:t>exploration</a:t>
            </a:r>
            <a:endParaRPr lang="en-US" sz="3600" dirty="0">
              <a:solidFill>
                <a:srgbClr val="1F5377"/>
              </a:solidFill>
            </a:endParaRPr>
          </a:p>
        </p:txBody>
      </p:sp>
    </p:spTree>
    <p:extLst>
      <p:ext uri="{BB962C8B-B14F-4D97-AF65-F5344CB8AC3E}">
        <p14:creationId xmlns:p14="http://schemas.microsoft.com/office/powerpoint/2010/main" val="1442055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057" y="1206018"/>
            <a:ext cx="8956199" cy="525279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24243" y="132494"/>
            <a:ext cx="5486400" cy="646331"/>
          </a:xfrm>
          <a:prstGeom prst="rect">
            <a:avLst/>
          </a:prstGeom>
          <a:noFill/>
        </p:spPr>
        <p:txBody>
          <a:bodyPr wrap="square" rtlCol="0">
            <a:spAutoFit/>
          </a:bodyPr>
          <a:lstStyle/>
          <a:p>
            <a:r>
              <a:rPr lang="en-US" sz="3600" dirty="0">
                <a:solidFill>
                  <a:srgbClr val="1F5377"/>
                </a:solidFill>
              </a:rPr>
              <a:t>Researching </a:t>
            </a:r>
            <a:r>
              <a:rPr lang="en-US" sz="3600" dirty="0" smtClean="0">
                <a:solidFill>
                  <a:srgbClr val="1F5377"/>
                </a:solidFill>
              </a:rPr>
              <a:t>occupations</a:t>
            </a:r>
            <a:endParaRPr lang="en-US" sz="3600" dirty="0">
              <a:solidFill>
                <a:srgbClr val="1F5377"/>
              </a:solidFill>
            </a:endParaRPr>
          </a:p>
        </p:txBody>
      </p:sp>
      <p:sp>
        <p:nvSpPr>
          <p:cNvPr id="4" name="Rectangle 3"/>
          <p:cNvSpPr/>
          <p:nvPr/>
        </p:nvSpPr>
        <p:spPr>
          <a:xfrm>
            <a:off x="6010643" y="3032234"/>
            <a:ext cx="683172" cy="17552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00041" y="3037489"/>
            <a:ext cx="656897" cy="17552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68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4243" y="132494"/>
            <a:ext cx="5486400" cy="646331"/>
          </a:xfrm>
          <a:prstGeom prst="rect">
            <a:avLst/>
          </a:prstGeom>
          <a:noFill/>
        </p:spPr>
        <p:txBody>
          <a:bodyPr wrap="square" rtlCol="0">
            <a:spAutoFit/>
          </a:bodyPr>
          <a:lstStyle/>
          <a:p>
            <a:r>
              <a:rPr lang="en-US" sz="3600" dirty="0">
                <a:solidFill>
                  <a:srgbClr val="1F5377"/>
                </a:solidFill>
              </a:rPr>
              <a:t>Researching </a:t>
            </a:r>
            <a:r>
              <a:rPr lang="en-US" sz="3600" dirty="0" smtClean="0">
                <a:solidFill>
                  <a:srgbClr val="1F5377"/>
                </a:solidFill>
              </a:rPr>
              <a:t>occupations</a:t>
            </a:r>
            <a:endParaRPr lang="en-US" sz="3600" dirty="0">
              <a:solidFill>
                <a:srgbClr val="1F5377"/>
              </a:solidFill>
            </a:endParaRPr>
          </a:p>
        </p:txBody>
      </p:sp>
      <p:pic>
        <p:nvPicPr>
          <p:cNvPr id="2" name="Picture 1"/>
          <p:cNvPicPr>
            <a:picLocks noChangeAspect="1"/>
          </p:cNvPicPr>
          <p:nvPr/>
        </p:nvPicPr>
        <p:blipFill>
          <a:blip r:embed="rId3"/>
          <a:stretch>
            <a:fillRect/>
          </a:stretch>
        </p:blipFill>
        <p:spPr>
          <a:xfrm>
            <a:off x="187570" y="2790092"/>
            <a:ext cx="3563984" cy="1661013"/>
          </a:xfrm>
          <a:prstGeom prst="rect">
            <a:avLst/>
          </a:prstGeom>
        </p:spPr>
      </p:pic>
      <p:pic>
        <p:nvPicPr>
          <p:cNvPr id="4" name="Picture 3"/>
          <p:cNvPicPr>
            <a:picLocks noChangeAspect="1"/>
          </p:cNvPicPr>
          <p:nvPr/>
        </p:nvPicPr>
        <p:blipFill>
          <a:blip r:embed="rId4"/>
          <a:stretch>
            <a:fillRect/>
          </a:stretch>
        </p:blipFill>
        <p:spPr>
          <a:xfrm>
            <a:off x="3868616" y="1196852"/>
            <a:ext cx="5181600" cy="5191125"/>
          </a:xfrm>
          <a:prstGeom prst="rect">
            <a:avLst/>
          </a:prstGeom>
        </p:spPr>
      </p:pic>
    </p:spTree>
    <p:extLst>
      <p:ext uri="{BB962C8B-B14F-4D97-AF65-F5344CB8AC3E}">
        <p14:creationId xmlns:p14="http://schemas.microsoft.com/office/powerpoint/2010/main" val="4094359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236" y="271549"/>
            <a:ext cx="6726844" cy="492443"/>
          </a:xfrm>
          <a:prstGeom prst="rect">
            <a:avLst/>
          </a:prstGeom>
          <a:noFill/>
        </p:spPr>
        <p:txBody>
          <a:bodyPr wrap="square" rtlCol="0">
            <a:spAutoFit/>
          </a:bodyPr>
          <a:lstStyle/>
          <a:p>
            <a:r>
              <a:rPr lang="en-US" sz="2600" dirty="0">
                <a:solidFill>
                  <a:srgbClr val="1F5377"/>
                </a:solidFill>
              </a:rPr>
              <a:t>Other </a:t>
            </a:r>
            <a:r>
              <a:rPr lang="en-US" sz="2600" dirty="0" smtClean="0">
                <a:solidFill>
                  <a:srgbClr val="1F5377"/>
                </a:solidFill>
              </a:rPr>
              <a:t>features </a:t>
            </a:r>
            <a:r>
              <a:rPr lang="en-US" sz="2600" dirty="0">
                <a:solidFill>
                  <a:srgbClr val="1F5377"/>
                </a:solidFill>
              </a:rPr>
              <a:t>of StudentSDS </a:t>
            </a:r>
            <a:r>
              <a:rPr lang="en-US" sz="2600" dirty="0" smtClean="0">
                <a:solidFill>
                  <a:srgbClr val="1F5377"/>
                </a:solidFill>
              </a:rPr>
              <a:t>online </a:t>
            </a:r>
            <a:r>
              <a:rPr lang="en-US" sz="2600" dirty="0">
                <a:solidFill>
                  <a:srgbClr val="1F5377"/>
                </a:solidFill>
              </a:rPr>
              <a:t>r</a:t>
            </a:r>
            <a:r>
              <a:rPr lang="en-US" sz="2600" dirty="0" smtClean="0">
                <a:solidFill>
                  <a:srgbClr val="1F5377"/>
                </a:solidFill>
              </a:rPr>
              <a:t>eport</a:t>
            </a:r>
            <a:endParaRPr lang="en-US" sz="2600" dirty="0">
              <a:solidFill>
                <a:srgbClr val="1F5377"/>
              </a:solidFill>
            </a:endParaRPr>
          </a:p>
        </p:txBody>
      </p:sp>
      <p:pic>
        <p:nvPicPr>
          <p:cNvPr id="3" name="Picture 2"/>
          <p:cNvPicPr>
            <a:picLocks noChangeAspect="1"/>
          </p:cNvPicPr>
          <p:nvPr/>
        </p:nvPicPr>
        <p:blipFill>
          <a:blip r:embed="rId3"/>
          <a:stretch>
            <a:fillRect/>
          </a:stretch>
        </p:blipFill>
        <p:spPr>
          <a:xfrm>
            <a:off x="1220763" y="1183906"/>
            <a:ext cx="6825029" cy="5117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0818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076" y="241069"/>
            <a:ext cx="6137564" cy="492443"/>
          </a:xfrm>
          <a:prstGeom prst="rect">
            <a:avLst/>
          </a:prstGeom>
          <a:noFill/>
        </p:spPr>
        <p:txBody>
          <a:bodyPr wrap="square" rtlCol="0">
            <a:spAutoFit/>
          </a:bodyPr>
          <a:lstStyle/>
          <a:p>
            <a:r>
              <a:rPr lang="en-US" sz="2600" dirty="0">
                <a:solidFill>
                  <a:srgbClr val="1F5377"/>
                </a:solidFill>
              </a:rPr>
              <a:t>Other </a:t>
            </a:r>
            <a:r>
              <a:rPr lang="en-US" sz="2600" dirty="0" smtClean="0">
                <a:solidFill>
                  <a:srgbClr val="1F5377"/>
                </a:solidFill>
              </a:rPr>
              <a:t>features </a:t>
            </a:r>
            <a:r>
              <a:rPr lang="en-US" sz="2600" dirty="0">
                <a:solidFill>
                  <a:srgbClr val="1F5377"/>
                </a:solidFill>
              </a:rPr>
              <a:t>of StudentSDS </a:t>
            </a:r>
            <a:r>
              <a:rPr lang="en-US" sz="2600" dirty="0" smtClean="0">
                <a:solidFill>
                  <a:srgbClr val="1F5377"/>
                </a:solidFill>
              </a:rPr>
              <a:t>online </a:t>
            </a:r>
            <a:r>
              <a:rPr lang="en-US" sz="2600" dirty="0">
                <a:solidFill>
                  <a:srgbClr val="1F5377"/>
                </a:solidFill>
              </a:rPr>
              <a:t>r</a:t>
            </a:r>
            <a:r>
              <a:rPr lang="en-US" sz="2600" dirty="0" smtClean="0">
                <a:solidFill>
                  <a:srgbClr val="1F5377"/>
                </a:solidFill>
              </a:rPr>
              <a:t>eport</a:t>
            </a:r>
            <a:endParaRPr lang="en-US" sz="2600" dirty="0">
              <a:solidFill>
                <a:srgbClr val="1F5377"/>
              </a:solidFill>
            </a:endParaRPr>
          </a:p>
        </p:txBody>
      </p:sp>
      <p:pic>
        <p:nvPicPr>
          <p:cNvPr id="2" name="Picture 1"/>
          <p:cNvPicPr>
            <a:picLocks noChangeAspect="1"/>
          </p:cNvPicPr>
          <p:nvPr/>
        </p:nvPicPr>
        <p:blipFill>
          <a:blip r:embed="rId3"/>
          <a:stretch>
            <a:fillRect/>
          </a:stretch>
        </p:blipFill>
        <p:spPr>
          <a:xfrm>
            <a:off x="1315608" y="1136598"/>
            <a:ext cx="6329669" cy="5290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1762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41" y="3850025"/>
            <a:ext cx="3977635" cy="1125436"/>
          </a:xfrm>
          <a:prstGeom prst="rect">
            <a:avLst/>
          </a:prstGeom>
        </p:spPr>
        <p:txBody>
          <a:bodyPr wrap="square">
            <a:spAutoFit/>
          </a:bodyPr>
          <a:lstStyle/>
          <a:p>
            <a:pPr>
              <a:lnSpc>
                <a:spcPts val="4000"/>
              </a:lnSpc>
            </a:pPr>
            <a:r>
              <a:rPr lang="en-US" sz="4000" dirty="0">
                <a:solidFill>
                  <a:srgbClr val="1F5377"/>
                </a:solidFill>
              </a:rPr>
              <a:t>The </a:t>
            </a:r>
            <a:br>
              <a:rPr lang="en-US" sz="4000" dirty="0">
                <a:solidFill>
                  <a:srgbClr val="1F5377"/>
                </a:solidFill>
              </a:rPr>
            </a:br>
            <a:r>
              <a:rPr lang="en-US" sz="4000" dirty="0">
                <a:solidFill>
                  <a:srgbClr val="1F5377"/>
                </a:solidFill>
              </a:rPr>
              <a:t>and the NCDG</a:t>
            </a:r>
          </a:p>
        </p:txBody>
      </p:sp>
      <p:pic>
        <p:nvPicPr>
          <p:cNvPr id="3" name="Picture 2">
            <a:extLst>
              <a:ext uri="{FF2B5EF4-FFF2-40B4-BE49-F238E27FC236}">
                <a16:creationId xmlns:a16="http://schemas.microsoft.com/office/drawing/2014/main" xmlns="" id="{89EC6FB8-560F-774A-AD5C-1B4DAA683101}"/>
              </a:ext>
            </a:extLst>
          </p:cNvPr>
          <p:cNvPicPr>
            <a:picLocks noChangeAspect="1"/>
          </p:cNvPicPr>
          <p:nvPr/>
        </p:nvPicPr>
        <p:blipFill>
          <a:blip r:embed="rId3"/>
          <a:stretch>
            <a:fillRect/>
          </a:stretch>
        </p:blipFill>
        <p:spPr>
          <a:xfrm>
            <a:off x="435637" y="3048000"/>
            <a:ext cx="5140960" cy="2570480"/>
          </a:xfrm>
          <a:prstGeom prst="rect">
            <a:avLst/>
          </a:prstGeom>
        </p:spPr>
      </p:pic>
    </p:spTree>
    <p:extLst>
      <p:ext uri="{BB962C8B-B14F-4D97-AF65-F5344CB8AC3E}">
        <p14:creationId xmlns:p14="http://schemas.microsoft.com/office/powerpoint/2010/main" val="3431876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498" y="129309"/>
            <a:ext cx="6654942" cy="553998"/>
          </a:xfrm>
          <a:prstGeom prst="rect">
            <a:avLst/>
          </a:prstGeom>
          <a:noFill/>
        </p:spPr>
        <p:txBody>
          <a:bodyPr wrap="square" rtlCol="0">
            <a:spAutoFit/>
          </a:bodyPr>
          <a:lstStyle/>
          <a:p>
            <a:r>
              <a:rPr lang="en-US" sz="3000" dirty="0">
                <a:solidFill>
                  <a:srgbClr val="1F5377"/>
                </a:solidFill>
              </a:rPr>
              <a:t>Personal Social </a:t>
            </a:r>
            <a:r>
              <a:rPr lang="en-US" sz="3000" dirty="0" smtClean="0">
                <a:solidFill>
                  <a:srgbClr val="1F5377"/>
                </a:solidFill>
              </a:rPr>
              <a:t>Development</a:t>
            </a:r>
            <a:endParaRPr lang="en-US" sz="3000" dirty="0">
              <a:solidFill>
                <a:srgbClr val="1F5377"/>
              </a:solidFill>
            </a:endParaRPr>
          </a:p>
        </p:txBody>
      </p:sp>
      <p:graphicFrame>
        <p:nvGraphicFramePr>
          <p:cNvPr id="3" name="Diagram 2"/>
          <p:cNvGraphicFramePr/>
          <p:nvPr>
            <p:extLst>
              <p:ext uri="{D42A27DB-BD31-4B8C-83A1-F6EECF244321}">
                <p14:modId xmlns:p14="http://schemas.microsoft.com/office/powerpoint/2010/main" val="2807660598"/>
              </p:ext>
            </p:extLst>
          </p:nvPr>
        </p:nvGraphicFramePr>
        <p:xfrm>
          <a:off x="199292" y="1477108"/>
          <a:ext cx="8792307" cy="5228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7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F4C3BF1-BCAB-EC4B-8167-1074FBB26E83}"/>
              </a:ext>
            </a:extLst>
          </p:cNvPr>
          <p:cNvPicPr>
            <a:picLocks noChangeAspect="1"/>
          </p:cNvPicPr>
          <p:nvPr/>
        </p:nvPicPr>
        <p:blipFill>
          <a:blip r:embed="rId3"/>
          <a:stretch>
            <a:fillRect/>
          </a:stretch>
        </p:blipFill>
        <p:spPr>
          <a:xfrm>
            <a:off x="-254000" y="3155147"/>
            <a:ext cx="5852160" cy="2926080"/>
          </a:xfrm>
          <a:prstGeom prst="rect">
            <a:avLst/>
          </a:prstGeom>
        </p:spPr>
      </p:pic>
    </p:spTree>
    <p:extLst>
      <p:ext uri="{BB962C8B-B14F-4D97-AF65-F5344CB8AC3E}">
        <p14:creationId xmlns:p14="http://schemas.microsoft.com/office/powerpoint/2010/main" val="268265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498" y="190269"/>
            <a:ext cx="6848764" cy="492443"/>
          </a:xfrm>
          <a:prstGeom prst="rect">
            <a:avLst/>
          </a:prstGeom>
          <a:noFill/>
        </p:spPr>
        <p:txBody>
          <a:bodyPr wrap="square" rtlCol="0">
            <a:spAutoFit/>
          </a:bodyPr>
          <a:lstStyle/>
          <a:p>
            <a:r>
              <a:rPr lang="en-US" sz="2600" dirty="0">
                <a:solidFill>
                  <a:srgbClr val="1F5377"/>
                </a:solidFill>
              </a:rPr>
              <a:t>Educational Achievement and Lifelong </a:t>
            </a:r>
            <a:r>
              <a:rPr lang="en-US" sz="2600" dirty="0" smtClean="0">
                <a:solidFill>
                  <a:srgbClr val="1F5377"/>
                </a:solidFill>
              </a:rPr>
              <a:t>Learning</a:t>
            </a:r>
            <a:endParaRPr lang="en-US" sz="2600" dirty="0">
              <a:solidFill>
                <a:srgbClr val="1F5377"/>
              </a:solidFill>
            </a:endParaRPr>
          </a:p>
        </p:txBody>
      </p:sp>
      <p:graphicFrame>
        <p:nvGraphicFramePr>
          <p:cNvPr id="3" name="Diagram 2"/>
          <p:cNvGraphicFramePr/>
          <p:nvPr>
            <p:extLst>
              <p:ext uri="{D42A27DB-BD31-4B8C-83A1-F6EECF244321}">
                <p14:modId xmlns:p14="http://schemas.microsoft.com/office/powerpoint/2010/main" val="2746278050"/>
              </p:ext>
            </p:extLst>
          </p:nvPr>
        </p:nvGraphicFramePr>
        <p:xfrm>
          <a:off x="117231" y="1329638"/>
          <a:ext cx="9015046" cy="531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788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9138" y="190269"/>
            <a:ext cx="5486400" cy="584775"/>
          </a:xfrm>
          <a:prstGeom prst="rect">
            <a:avLst/>
          </a:prstGeom>
          <a:noFill/>
        </p:spPr>
        <p:txBody>
          <a:bodyPr wrap="square" rtlCol="0">
            <a:spAutoFit/>
          </a:bodyPr>
          <a:lstStyle/>
          <a:p>
            <a:r>
              <a:rPr lang="en-US" sz="3200" dirty="0">
                <a:solidFill>
                  <a:srgbClr val="1F5377"/>
                </a:solidFill>
              </a:rPr>
              <a:t>Career </a:t>
            </a:r>
            <a:r>
              <a:rPr lang="en-US" sz="3200" dirty="0" smtClean="0">
                <a:solidFill>
                  <a:srgbClr val="1F5377"/>
                </a:solidFill>
              </a:rPr>
              <a:t>Management</a:t>
            </a:r>
            <a:endParaRPr lang="en-US" sz="3200" dirty="0">
              <a:solidFill>
                <a:srgbClr val="1F5377"/>
              </a:solidFill>
            </a:endParaRPr>
          </a:p>
        </p:txBody>
      </p:sp>
      <p:graphicFrame>
        <p:nvGraphicFramePr>
          <p:cNvPr id="2" name="Diagram 1"/>
          <p:cNvGraphicFramePr/>
          <p:nvPr>
            <p:extLst>
              <p:ext uri="{D42A27DB-BD31-4B8C-83A1-F6EECF244321}">
                <p14:modId xmlns:p14="http://schemas.microsoft.com/office/powerpoint/2010/main" val="536257678"/>
              </p:ext>
            </p:extLst>
          </p:nvPr>
        </p:nvGraphicFramePr>
        <p:xfrm>
          <a:off x="93786" y="1329638"/>
          <a:ext cx="8956430" cy="5387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6978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858" y="169949"/>
            <a:ext cx="6990222" cy="584775"/>
          </a:xfrm>
          <a:prstGeom prst="rect">
            <a:avLst/>
          </a:prstGeom>
          <a:noFill/>
        </p:spPr>
        <p:txBody>
          <a:bodyPr wrap="square" rtlCol="0">
            <a:spAutoFit/>
          </a:bodyPr>
          <a:lstStyle/>
          <a:p>
            <a:r>
              <a:rPr lang="en-US" sz="3200" dirty="0">
                <a:solidFill>
                  <a:srgbClr val="1F5377"/>
                </a:solidFill>
              </a:rPr>
              <a:t>Career Management </a:t>
            </a:r>
            <a:r>
              <a:rPr lang="en-US" sz="2000" dirty="0" smtClean="0">
                <a:solidFill>
                  <a:srgbClr val="1F5377"/>
                </a:solidFill>
              </a:rPr>
              <a:t>(</a:t>
            </a:r>
            <a:r>
              <a:rPr lang="en-US" sz="2000" dirty="0">
                <a:solidFill>
                  <a:srgbClr val="1F5377"/>
                </a:solidFill>
              </a:rPr>
              <a:t>continued)</a:t>
            </a:r>
          </a:p>
        </p:txBody>
      </p:sp>
      <p:graphicFrame>
        <p:nvGraphicFramePr>
          <p:cNvPr id="2" name="Diagram 1"/>
          <p:cNvGraphicFramePr/>
          <p:nvPr>
            <p:extLst>
              <p:ext uri="{D42A27DB-BD31-4B8C-83A1-F6EECF244321}">
                <p14:modId xmlns:p14="http://schemas.microsoft.com/office/powerpoint/2010/main" val="2471322162"/>
              </p:ext>
            </p:extLst>
          </p:nvPr>
        </p:nvGraphicFramePr>
        <p:xfrm>
          <a:off x="93786" y="1329638"/>
          <a:ext cx="8956430" cy="5387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327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920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Student Self-Directed Search</a:t>
            </a:r>
          </a:p>
        </p:txBody>
      </p:sp>
      <p:sp>
        <p:nvSpPr>
          <p:cNvPr id="3" name="TextBox 2"/>
          <p:cNvSpPr txBox="1"/>
          <p:nvPr/>
        </p:nvSpPr>
        <p:spPr>
          <a:xfrm>
            <a:off x="923636" y="1108363"/>
            <a:ext cx="7315200" cy="2308324"/>
          </a:xfrm>
          <a:prstGeom prst="rect">
            <a:avLst/>
          </a:prstGeom>
          <a:noFill/>
        </p:spPr>
        <p:txBody>
          <a:bodyPr wrap="square" numCol="1" rtlCol="0">
            <a:spAutoFit/>
          </a:bodyPr>
          <a:lstStyle/>
          <a:p>
            <a:r>
              <a:rPr lang="en-US" sz="2400" dirty="0">
                <a:solidFill>
                  <a:srgbClr val="1F5377"/>
                </a:solidFill>
              </a:rPr>
              <a:t>The StudentSDS is a career assessment and exploration tool designed and tailored specifically to middle school, junior high, and high school students.</a:t>
            </a:r>
          </a:p>
          <a:p>
            <a:endParaRPr lang="en-US" sz="2400" dirty="0">
              <a:solidFill>
                <a:srgbClr val="1F5377"/>
              </a:solidFill>
            </a:endParaRPr>
          </a:p>
          <a:p>
            <a:r>
              <a:rPr lang="en-US" sz="2400" dirty="0" smtClean="0">
                <a:solidFill>
                  <a:srgbClr val="1F5377"/>
                </a:solidFill>
              </a:rPr>
              <a:t>It was developed </a:t>
            </a:r>
            <a:r>
              <a:rPr lang="en-US" sz="2400" dirty="0">
                <a:solidFill>
                  <a:srgbClr val="1F5377"/>
                </a:solidFill>
              </a:rPr>
              <a:t>by John Holland and </a:t>
            </a:r>
            <a:r>
              <a:rPr lang="en-US" sz="2400" dirty="0" smtClean="0">
                <a:solidFill>
                  <a:srgbClr val="1F5377"/>
                </a:solidFill>
              </a:rPr>
              <a:t>is based </a:t>
            </a:r>
            <a:r>
              <a:rPr lang="en-US" sz="2400" dirty="0">
                <a:solidFill>
                  <a:srgbClr val="1F5377"/>
                </a:solidFill>
              </a:rPr>
              <a:t>on his RIASEC person-environment typology:</a:t>
            </a:r>
          </a:p>
        </p:txBody>
      </p:sp>
      <p:sp>
        <p:nvSpPr>
          <p:cNvPr id="5" name="TextBox 4"/>
          <p:cNvSpPr txBox="1"/>
          <p:nvPr/>
        </p:nvSpPr>
        <p:spPr>
          <a:xfrm>
            <a:off x="2153921" y="3584570"/>
            <a:ext cx="3667760" cy="2648833"/>
          </a:xfrm>
          <a:prstGeom prst="rect">
            <a:avLst/>
          </a:prstGeom>
          <a:noFill/>
        </p:spPr>
        <p:txBody>
          <a:bodyPr wrap="square" numCol="2" rtlCol="0" anchor="ctr">
            <a:noAutofit/>
          </a:bodyPr>
          <a:lstStyle/>
          <a:p>
            <a:pPr>
              <a:lnSpc>
                <a:spcPct val="200000"/>
              </a:lnSpc>
              <a:spcAft>
                <a:spcPts val="700"/>
              </a:spcAft>
            </a:pPr>
            <a:r>
              <a:rPr lang="en-US" sz="2400" b="1" dirty="0">
                <a:solidFill>
                  <a:srgbClr val="1F5377"/>
                </a:solidFill>
              </a:rPr>
              <a:t>Realistic </a:t>
            </a:r>
          </a:p>
          <a:p>
            <a:pPr>
              <a:lnSpc>
                <a:spcPct val="200000"/>
              </a:lnSpc>
              <a:spcAft>
                <a:spcPts val="700"/>
              </a:spcAft>
            </a:pPr>
            <a:r>
              <a:rPr lang="en-US" sz="2400" b="1" dirty="0">
                <a:solidFill>
                  <a:srgbClr val="1F5377"/>
                </a:solidFill>
              </a:rPr>
              <a:t>Investigative</a:t>
            </a:r>
          </a:p>
          <a:p>
            <a:pPr>
              <a:lnSpc>
                <a:spcPct val="200000"/>
              </a:lnSpc>
              <a:spcAft>
                <a:spcPts val="700"/>
              </a:spcAft>
            </a:pPr>
            <a:r>
              <a:rPr lang="en-US" sz="2400" b="1" dirty="0">
                <a:solidFill>
                  <a:srgbClr val="1F5377"/>
                </a:solidFill>
              </a:rPr>
              <a:t>Artistic</a:t>
            </a:r>
          </a:p>
        </p:txBody>
      </p:sp>
      <p:pic>
        <p:nvPicPr>
          <p:cNvPr id="6" name="Picture 5">
            <a:extLst>
              <a:ext uri="{FF2B5EF4-FFF2-40B4-BE49-F238E27FC236}">
                <a16:creationId xmlns:a16="http://schemas.microsoft.com/office/drawing/2014/main" xmlns="" id="{86D3AC72-2118-EF40-81B0-A13ABD45D6A8}"/>
              </a:ext>
            </a:extLst>
          </p:cNvPr>
          <p:cNvPicPr>
            <a:picLocks noChangeAspect="1"/>
          </p:cNvPicPr>
          <p:nvPr/>
        </p:nvPicPr>
        <p:blipFill>
          <a:blip r:embed="rId3"/>
          <a:stretch>
            <a:fillRect/>
          </a:stretch>
        </p:blipFill>
        <p:spPr>
          <a:xfrm>
            <a:off x="1259840" y="3802767"/>
            <a:ext cx="640080" cy="640080"/>
          </a:xfrm>
          <a:prstGeom prst="rect">
            <a:avLst/>
          </a:prstGeom>
        </p:spPr>
      </p:pic>
      <p:pic>
        <p:nvPicPr>
          <p:cNvPr id="8" name="Picture 7">
            <a:extLst>
              <a:ext uri="{FF2B5EF4-FFF2-40B4-BE49-F238E27FC236}">
                <a16:creationId xmlns:a16="http://schemas.microsoft.com/office/drawing/2014/main" xmlns="" id="{54E2A4DF-7A38-C640-9499-4273566E994F}"/>
              </a:ext>
            </a:extLst>
          </p:cNvPr>
          <p:cNvPicPr>
            <a:picLocks noChangeAspect="1"/>
          </p:cNvPicPr>
          <p:nvPr/>
        </p:nvPicPr>
        <p:blipFill>
          <a:blip r:embed="rId4"/>
          <a:stretch>
            <a:fillRect/>
          </a:stretch>
        </p:blipFill>
        <p:spPr>
          <a:xfrm>
            <a:off x="1259840" y="4604901"/>
            <a:ext cx="640080" cy="640080"/>
          </a:xfrm>
          <a:prstGeom prst="rect">
            <a:avLst/>
          </a:prstGeom>
        </p:spPr>
      </p:pic>
      <p:pic>
        <p:nvPicPr>
          <p:cNvPr id="10" name="Picture 9">
            <a:extLst>
              <a:ext uri="{FF2B5EF4-FFF2-40B4-BE49-F238E27FC236}">
                <a16:creationId xmlns:a16="http://schemas.microsoft.com/office/drawing/2014/main" xmlns="" id="{54852845-AA13-9D49-BA7D-1379653913E8}"/>
              </a:ext>
            </a:extLst>
          </p:cNvPr>
          <p:cNvPicPr>
            <a:picLocks noChangeAspect="1"/>
          </p:cNvPicPr>
          <p:nvPr/>
        </p:nvPicPr>
        <p:blipFill>
          <a:blip r:embed="rId5"/>
          <a:stretch>
            <a:fillRect/>
          </a:stretch>
        </p:blipFill>
        <p:spPr>
          <a:xfrm>
            <a:off x="1259840" y="5440189"/>
            <a:ext cx="640080" cy="640080"/>
          </a:xfrm>
          <a:prstGeom prst="rect">
            <a:avLst/>
          </a:prstGeom>
        </p:spPr>
      </p:pic>
      <p:pic>
        <p:nvPicPr>
          <p:cNvPr id="12" name="Picture 11">
            <a:extLst>
              <a:ext uri="{FF2B5EF4-FFF2-40B4-BE49-F238E27FC236}">
                <a16:creationId xmlns:a16="http://schemas.microsoft.com/office/drawing/2014/main" xmlns="" id="{4A4FAA82-98A6-0342-9BC3-E1E6720E9CB5}"/>
              </a:ext>
            </a:extLst>
          </p:cNvPr>
          <p:cNvPicPr>
            <a:picLocks noChangeAspect="1"/>
          </p:cNvPicPr>
          <p:nvPr/>
        </p:nvPicPr>
        <p:blipFill>
          <a:blip r:embed="rId6"/>
          <a:stretch>
            <a:fillRect/>
          </a:stretch>
        </p:blipFill>
        <p:spPr>
          <a:xfrm>
            <a:off x="4814916" y="3802767"/>
            <a:ext cx="640080" cy="640080"/>
          </a:xfrm>
          <a:prstGeom prst="rect">
            <a:avLst/>
          </a:prstGeom>
        </p:spPr>
      </p:pic>
      <p:pic>
        <p:nvPicPr>
          <p:cNvPr id="14" name="Picture 13">
            <a:extLst>
              <a:ext uri="{FF2B5EF4-FFF2-40B4-BE49-F238E27FC236}">
                <a16:creationId xmlns:a16="http://schemas.microsoft.com/office/drawing/2014/main" xmlns="" id="{FFAC21A4-DD7C-114E-8ACE-6E0B32C74BD5}"/>
              </a:ext>
            </a:extLst>
          </p:cNvPr>
          <p:cNvPicPr>
            <a:picLocks noChangeAspect="1"/>
          </p:cNvPicPr>
          <p:nvPr/>
        </p:nvPicPr>
        <p:blipFill>
          <a:blip r:embed="rId7"/>
          <a:stretch>
            <a:fillRect/>
          </a:stretch>
        </p:blipFill>
        <p:spPr>
          <a:xfrm>
            <a:off x="4814916" y="4623183"/>
            <a:ext cx="640080" cy="640080"/>
          </a:xfrm>
          <a:prstGeom prst="rect">
            <a:avLst/>
          </a:prstGeom>
        </p:spPr>
      </p:pic>
      <p:pic>
        <p:nvPicPr>
          <p:cNvPr id="16" name="Picture 15">
            <a:extLst>
              <a:ext uri="{FF2B5EF4-FFF2-40B4-BE49-F238E27FC236}">
                <a16:creationId xmlns:a16="http://schemas.microsoft.com/office/drawing/2014/main" xmlns="" id="{5995EAAE-C872-6147-880E-BBA84CF8C537}"/>
              </a:ext>
            </a:extLst>
          </p:cNvPr>
          <p:cNvPicPr>
            <a:picLocks noChangeAspect="1"/>
          </p:cNvPicPr>
          <p:nvPr/>
        </p:nvPicPr>
        <p:blipFill>
          <a:blip r:embed="rId8"/>
          <a:stretch>
            <a:fillRect/>
          </a:stretch>
        </p:blipFill>
        <p:spPr>
          <a:xfrm>
            <a:off x="4814916" y="5440189"/>
            <a:ext cx="640080" cy="640080"/>
          </a:xfrm>
          <a:prstGeom prst="rect">
            <a:avLst/>
          </a:prstGeom>
        </p:spPr>
      </p:pic>
      <p:sp>
        <p:nvSpPr>
          <p:cNvPr id="19" name="TextBox 18">
            <a:extLst>
              <a:ext uri="{FF2B5EF4-FFF2-40B4-BE49-F238E27FC236}">
                <a16:creationId xmlns:a16="http://schemas.microsoft.com/office/drawing/2014/main" xmlns="" id="{999249E2-F869-054D-BD3F-EB5C42CC5BA1}"/>
              </a:ext>
            </a:extLst>
          </p:cNvPr>
          <p:cNvSpPr txBox="1"/>
          <p:nvPr/>
        </p:nvSpPr>
        <p:spPr>
          <a:xfrm>
            <a:off x="5679441" y="3584569"/>
            <a:ext cx="3667760" cy="2648833"/>
          </a:xfrm>
          <a:prstGeom prst="rect">
            <a:avLst/>
          </a:prstGeom>
          <a:noFill/>
        </p:spPr>
        <p:txBody>
          <a:bodyPr wrap="square" numCol="2" rtlCol="0" anchor="ctr">
            <a:noAutofit/>
          </a:bodyPr>
          <a:lstStyle/>
          <a:p>
            <a:pPr>
              <a:lnSpc>
                <a:spcPct val="200000"/>
              </a:lnSpc>
              <a:spcAft>
                <a:spcPts val="700"/>
              </a:spcAft>
            </a:pPr>
            <a:r>
              <a:rPr lang="en-US" sz="2400" b="1" dirty="0">
                <a:solidFill>
                  <a:srgbClr val="1F5377"/>
                </a:solidFill>
              </a:rPr>
              <a:t>Social </a:t>
            </a:r>
          </a:p>
          <a:p>
            <a:pPr>
              <a:lnSpc>
                <a:spcPct val="200000"/>
              </a:lnSpc>
              <a:spcAft>
                <a:spcPts val="700"/>
              </a:spcAft>
            </a:pPr>
            <a:r>
              <a:rPr lang="en-US" sz="2400" b="1" dirty="0">
                <a:solidFill>
                  <a:srgbClr val="1F5377"/>
                </a:solidFill>
              </a:rPr>
              <a:t>Enterprising</a:t>
            </a:r>
          </a:p>
          <a:p>
            <a:pPr>
              <a:lnSpc>
                <a:spcPct val="200000"/>
              </a:lnSpc>
              <a:spcAft>
                <a:spcPts val="700"/>
              </a:spcAft>
            </a:pPr>
            <a:r>
              <a:rPr lang="en-US" sz="2400" b="1" dirty="0">
                <a:solidFill>
                  <a:srgbClr val="1F5377"/>
                </a:solidFill>
              </a:rPr>
              <a:t>Conventional</a:t>
            </a:r>
          </a:p>
        </p:txBody>
      </p:sp>
    </p:spTree>
    <p:extLst>
      <p:ext uri="{BB962C8B-B14F-4D97-AF65-F5344CB8AC3E}">
        <p14:creationId xmlns:p14="http://schemas.microsoft.com/office/powerpoint/2010/main" val="6632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Student Self-Directed Search</a:t>
            </a:r>
          </a:p>
        </p:txBody>
      </p:sp>
      <p:sp>
        <p:nvSpPr>
          <p:cNvPr id="3" name="TextBox 2"/>
          <p:cNvSpPr txBox="1"/>
          <p:nvPr/>
        </p:nvSpPr>
        <p:spPr>
          <a:xfrm>
            <a:off x="923636" y="1108363"/>
            <a:ext cx="7315200" cy="4362733"/>
          </a:xfrm>
          <a:prstGeom prst="rect">
            <a:avLst/>
          </a:prstGeom>
          <a:noFill/>
        </p:spPr>
        <p:txBody>
          <a:bodyPr wrap="square" numCol="1" rtlCol="0">
            <a:spAutoFit/>
          </a:bodyPr>
          <a:lstStyle/>
          <a:p>
            <a:r>
              <a:rPr lang="en-US" sz="2400" dirty="0">
                <a:solidFill>
                  <a:srgbClr val="1F5377"/>
                </a:solidFill>
              </a:rPr>
              <a:t>The StudentSDS asks students about their occupational daydreams, activities, competencies, interest in a variety of occupations, and self-estimates.</a:t>
            </a:r>
          </a:p>
          <a:p>
            <a:endParaRPr lang="en-US" sz="2400" dirty="0">
              <a:solidFill>
                <a:srgbClr val="1F5377"/>
              </a:solidFill>
            </a:endParaRPr>
          </a:p>
          <a:p>
            <a:pPr>
              <a:spcAft>
                <a:spcPts val="900"/>
              </a:spcAft>
            </a:pPr>
            <a:r>
              <a:rPr lang="en-US" sz="2400" dirty="0">
                <a:solidFill>
                  <a:srgbClr val="1F5377"/>
                </a:solidFill>
              </a:rPr>
              <a:t>The activity is structured around questions such as:</a:t>
            </a:r>
          </a:p>
          <a:p>
            <a:pPr marL="742950" lvl="1" indent="-285750">
              <a:lnSpc>
                <a:spcPts val="2640"/>
              </a:lnSpc>
              <a:spcAft>
                <a:spcPts val="600"/>
              </a:spcAft>
              <a:buFont typeface="Wingdings" panose="05000000000000000000" pitchFamily="2" charset="2"/>
              <a:buChar char="Ø"/>
            </a:pPr>
            <a:r>
              <a:rPr lang="en-US" sz="2200" dirty="0">
                <a:solidFill>
                  <a:srgbClr val="1F5377"/>
                </a:solidFill>
              </a:rPr>
              <a:t>What do you want to be when you grow up?</a:t>
            </a:r>
          </a:p>
          <a:p>
            <a:pPr marL="742950" lvl="1" indent="-285750">
              <a:lnSpc>
                <a:spcPts val="2640"/>
              </a:lnSpc>
              <a:spcAft>
                <a:spcPts val="600"/>
              </a:spcAft>
              <a:buFont typeface="Wingdings" panose="05000000000000000000" pitchFamily="2" charset="2"/>
              <a:buChar char="Ø"/>
            </a:pPr>
            <a:r>
              <a:rPr lang="en-US" sz="2200" dirty="0">
                <a:solidFill>
                  <a:srgbClr val="1F5377"/>
                </a:solidFill>
              </a:rPr>
              <a:t>Tell me about the things you like to do.</a:t>
            </a:r>
          </a:p>
          <a:p>
            <a:pPr marL="742950" lvl="1" indent="-285750">
              <a:lnSpc>
                <a:spcPts val="2640"/>
              </a:lnSpc>
              <a:spcAft>
                <a:spcPts val="600"/>
              </a:spcAft>
              <a:buFont typeface="Wingdings" panose="05000000000000000000" pitchFamily="2" charset="2"/>
              <a:buChar char="Ø"/>
            </a:pPr>
            <a:r>
              <a:rPr lang="en-US" sz="2200" dirty="0">
                <a:solidFill>
                  <a:srgbClr val="1F5377"/>
                </a:solidFill>
              </a:rPr>
              <a:t>What things can you do well?</a:t>
            </a:r>
          </a:p>
          <a:p>
            <a:pPr marL="742950" lvl="1" indent="-285750">
              <a:lnSpc>
                <a:spcPts val="2640"/>
              </a:lnSpc>
              <a:spcAft>
                <a:spcPts val="600"/>
              </a:spcAft>
              <a:buFont typeface="Wingdings" panose="05000000000000000000" pitchFamily="2" charset="2"/>
              <a:buChar char="Ø"/>
            </a:pPr>
            <a:r>
              <a:rPr lang="en-US" sz="2200" dirty="0">
                <a:solidFill>
                  <a:srgbClr val="1F5377"/>
                </a:solidFill>
              </a:rPr>
              <a:t>What occupations do or do not appeal to you?</a:t>
            </a:r>
          </a:p>
          <a:p>
            <a:pPr marL="742950" lvl="1" indent="-285750">
              <a:lnSpc>
                <a:spcPts val="2640"/>
              </a:lnSpc>
              <a:spcAft>
                <a:spcPts val="600"/>
              </a:spcAft>
              <a:buFont typeface="Wingdings" panose="05000000000000000000" pitchFamily="2" charset="2"/>
              <a:buChar char="Ø"/>
            </a:pPr>
            <a:r>
              <a:rPr lang="en-US" sz="2200" dirty="0">
                <a:solidFill>
                  <a:srgbClr val="1F5377"/>
                </a:solidFill>
              </a:rPr>
              <a:t>How would you rate your abilities and skills compared to others your age?</a:t>
            </a:r>
          </a:p>
        </p:txBody>
      </p:sp>
    </p:spTree>
    <p:extLst>
      <p:ext uri="{BB962C8B-B14F-4D97-AF65-F5344CB8AC3E}">
        <p14:creationId xmlns:p14="http://schemas.microsoft.com/office/powerpoint/2010/main" val="137725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36" y="129309"/>
            <a:ext cx="5486400" cy="646331"/>
          </a:xfrm>
          <a:prstGeom prst="rect">
            <a:avLst/>
          </a:prstGeom>
          <a:noFill/>
        </p:spPr>
        <p:txBody>
          <a:bodyPr wrap="square" rtlCol="0">
            <a:spAutoFit/>
          </a:bodyPr>
          <a:lstStyle/>
          <a:p>
            <a:r>
              <a:rPr lang="en-US" sz="3600" dirty="0">
                <a:solidFill>
                  <a:srgbClr val="1F5377"/>
                </a:solidFill>
              </a:rPr>
              <a:t>Self-Directed Search</a:t>
            </a:r>
          </a:p>
        </p:txBody>
      </p:sp>
      <p:sp>
        <p:nvSpPr>
          <p:cNvPr id="3" name="TextBox 2"/>
          <p:cNvSpPr txBox="1"/>
          <p:nvPr/>
        </p:nvSpPr>
        <p:spPr>
          <a:xfrm>
            <a:off x="1105848" y="1255043"/>
            <a:ext cx="4536249" cy="1938992"/>
          </a:xfrm>
          <a:prstGeom prst="rect">
            <a:avLst/>
          </a:prstGeom>
          <a:noFill/>
        </p:spPr>
        <p:txBody>
          <a:bodyPr wrap="square" numCol="1" rtlCol="0">
            <a:spAutoFit/>
          </a:bodyPr>
          <a:lstStyle/>
          <a:p>
            <a:r>
              <a:rPr lang="en-US" sz="2400" dirty="0">
                <a:solidFill>
                  <a:srgbClr val="1F5377"/>
                </a:solidFill>
              </a:rPr>
              <a:t>The top two scores across all StudentSDS sections represent a student’s Summary Code and indicate the two personality types they resemble most.</a:t>
            </a:r>
          </a:p>
        </p:txBody>
      </p:sp>
      <p:pic>
        <p:nvPicPr>
          <p:cNvPr id="4" name="Picture 3"/>
          <p:cNvPicPr>
            <a:picLocks noChangeAspect="1"/>
          </p:cNvPicPr>
          <p:nvPr/>
        </p:nvPicPr>
        <p:blipFill>
          <a:blip r:embed="rId3"/>
          <a:stretch>
            <a:fillRect/>
          </a:stretch>
        </p:blipFill>
        <p:spPr>
          <a:xfrm>
            <a:off x="5642097" y="1790375"/>
            <a:ext cx="2924175" cy="1247775"/>
          </a:xfrm>
          <a:prstGeom prst="rect">
            <a:avLst/>
          </a:prstGeom>
        </p:spPr>
      </p:pic>
      <p:sp>
        <p:nvSpPr>
          <p:cNvPr id="5" name="TextBox 4"/>
          <p:cNvSpPr txBox="1"/>
          <p:nvPr/>
        </p:nvSpPr>
        <p:spPr>
          <a:xfrm>
            <a:off x="729326" y="3470023"/>
            <a:ext cx="7744850" cy="1200329"/>
          </a:xfrm>
          <a:prstGeom prst="rect">
            <a:avLst/>
          </a:prstGeom>
          <a:noFill/>
        </p:spPr>
        <p:txBody>
          <a:bodyPr wrap="square" rtlCol="0">
            <a:spAutoFit/>
          </a:bodyPr>
          <a:lstStyle/>
          <a:p>
            <a:pPr algn="ctr"/>
            <a:r>
              <a:rPr lang="en-US" sz="2400" dirty="0">
                <a:solidFill>
                  <a:srgbClr val="1F5377"/>
                </a:solidFill>
              </a:rPr>
              <a:t>This score provides a link between the student’s personality and occupations and programs of study, which are also described by a code, called a Holland code.</a:t>
            </a:r>
          </a:p>
        </p:txBody>
      </p:sp>
      <p:pic>
        <p:nvPicPr>
          <p:cNvPr id="6" name="Picture 5"/>
          <p:cNvPicPr>
            <a:picLocks noChangeAspect="1"/>
          </p:cNvPicPr>
          <p:nvPr/>
        </p:nvPicPr>
        <p:blipFill>
          <a:blip r:embed="rId4">
            <a:lum bright="70000" contrast="-70000"/>
          </a:blip>
          <a:stretch>
            <a:fillRect/>
          </a:stretch>
        </p:blipFill>
        <p:spPr>
          <a:xfrm>
            <a:off x="5921342" y="4944799"/>
            <a:ext cx="1770138" cy="1380286"/>
          </a:xfrm>
          <a:prstGeom prst="rect">
            <a:avLst/>
          </a:prstGeom>
        </p:spPr>
      </p:pic>
      <p:pic>
        <p:nvPicPr>
          <p:cNvPr id="7" name="Picture 6"/>
          <p:cNvPicPr>
            <a:picLocks noChangeAspect="1"/>
          </p:cNvPicPr>
          <p:nvPr/>
        </p:nvPicPr>
        <p:blipFill>
          <a:blip r:embed="rId5"/>
          <a:stretch>
            <a:fillRect/>
          </a:stretch>
        </p:blipFill>
        <p:spPr>
          <a:xfrm>
            <a:off x="363997" y="5042175"/>
            <a:ext cx="1282910" cy="1282910"/>
          </a:xfrm>
          <a:prstGeom prst="rect">
            <a:avLst/>
          </a:prstGeom>
        </p:spPr>
      </p:pic>
      <p:pic>
        <p:nvPicPr>
          <p:cNvPr id="9" name="Picture 8"/>
          <p:cNvPicPr>
            <a:picLocks noChangeAspect="1"/>
          </p:cNvPicPr>
          <p:nvPr/>
        </p:nvPicPr>
        <p:blipFill>
          <a:blip r:embed="rId6">
            <a:duotone>
              <a:schemeClr val="accent1">
                <a:shade val="45000"/>
                <a:satMod val="135000"/>
              </a:schemeClr>
              <a:prstClr val="white"/>
            </a:duotone>
          </a:blip>
          <a:stretch>
            <a:fillRect/>
          </a:stretch>
        </p:blipFill>
        <p:spPr>
          <a:xfrm>
            <a:off x="1910176" y="5536315"/>
            <a:ext cx="1244637" cy="529787"/>
          </a:xfrm>
          <a:prstGeom prst="rect">
            <a:avLst/>
          </a:prstGeom>
        </p:spPr>
      </p:pic>
      <p:pic>
        <p:nvPicPr>
          <p:cNvPr id="10" name="Picture 9"/>
          <p:cNvPicPr>
            <a:picLocks noChangeAspect="1"/>
          </p:cNvPicPr>
          <p:nvPr/>
        </p:nvPicPr>
        <p:blipFill>
          <a:blip r:embed="rId6">
            <a:duotone>
              <a:schemeClr val="accent1">
                <a:shade val="45000"/>
                <a:satMod val="135000"/>
              </a:schemeClr>
              <a:prstClr val="white"/>
            </a:duotone>
          </a:blip>
          <a:stretch>
            <a:fillRect/>
          </a:stretch>
        </p:blipFill>
        <p:spPr>
          <a:xfrm>
            <a:off x="4499798" y="5562273"/>
            <a:ext cx="1244637" cy="529787"/>
          </a:xfrm>
          <a:prstGeom prst="rect">
            <a:avLst/>
          </a:prstGeom>
        </p:spPr>
      </p:pic>
      <p:pic>
        <p:nvPicPr>
          <p:cNvPr id="11" name="Picture 10"/>
          <p:cNvPicPr>
            <a:picLocks noChangeAspect="1"/>
          </p:cNvPicPr>
          <p:nvPr/>
        </p:nvPicPr>
        <p:blipFill>
          <a:blip r:embed="rId7">
            <a:lum bright="70000" contrast="-70000"/>
          </a:blip>
          <a:stretch>
            <a:fillRect/>
          </a:stretch>
        </p:blipFill>
        <p:spPr>
          <a:xfrm>
            <a:off x="7832277" y="5277335"/>
            <a:ext cx="851297" cy="1047750"/>
          </a:xfrm>
          <a:prstGeom prst="rect">
            <a:avLst/>
          </a:prstGeom>
        </p:spPr>
      </p:pic>
      <p:pic>
        <p:nvPicPr>
          <p:cNvPr id="12" name="Picture 11"/>
          <p:cNvPicPr>
            <a:picLocks noChangeAspect="1"/>
          </p:cNvPicPr>
          <p:nvPr/>
        </p:nvPicPr>
        <p:blipFill>
          <a:blip r:embed="rId8"/>
          <a:stretch>
            <a:fillRect/>
          </a:stretch>
        </p:blipFill>
        <p:spPr>
          <a:xfrm>
            <a:off x="3324500" y="5222328"/>
            <a:ext cx="1104900" cy="1209675"/>
          </a:xfrm>
          <a:prstGeom prst="rect">
            <a:avLst/>
          </a:prstGeom>
        </p:spPr>
      </p:pic>
    </p:spTree>
    <p:extLst>
      <p:ext uri="{BB962C8B-B14F-4D97-AF65-F5344CB8AC3E}">
        <p14:creationId xmlns:p14="http://schemas.microsoft.com/office/powerpoint/2010/main" val="97110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0F0201-5E52-AC41-A4D7-54FED23156A7}"/>
              </a:ext>
            </a:extLst>
          </p:cNvPr>
          <p:cNvPicPr>
            <a:picLocks noChangeAspect="1"/>
          </p:cNvPicPr>
          <p:nvPr/>
        </p:nvPicPr>
        <p:blipFill>
          <a:blip r:embed="rId2"/>
          <a:stretch>
            <a:fillRect/>
          </a:stretch>
        </p:blipFill>
        <p:spPr>
          <a:xfrm>
            <a:off x="-172720" y="3437289"/>
            <a:ext cx="5852160" cy="2926080"/>
          </a:xfrm>
          <a:prstGeom prst="rect">
            <a:avLst/>
          </a:prstGeom>
        </p:spPr>
      </p:pic>
      <p:sp>
        <p:nvSpPr>
          <p:cNvPr id="2" name="TextBox 1"/>
          <p:cNvSpPr txBox="1"/>
          <p:nvPr/>
        </p:nvSpPr>
        <p:spPr>
          <a:xfrm>
            <a:off x="671536" y="3806091"/>
            <a:ext cx="5794132" cy="664477"/>
          </a:xfrm>
          <a:prstGeom prst="rect">
            <a:avLst/>
          </a:prstGeom>
          <a:noFill/>
        </p:spPr>
        <p:txBody>
          <a:bodyPr wrap="square" rtlCol="0">
            <a:spAutoFit/>
          </a:bodyPr>
          <a:lstStyle/>
          <a:p>
            <a:pPr>
              <a:lnSpc>
                <a:spcPts val="4400"/>
              </a:lnSpc>
            </a:pPr>
            <a:r>
              <a:rPr lang="en-US" sz="4000" dirty="0">
                <a:solidFill>
                  <a:schemeClr val="accent1">
                    <a:lumMod val="50000"/>
                  </a:schemeClr>
                </a:solidFill>
              </a:rPr>
              <a:t>Components of the</a:t>
            </a:r>
          </a:p>
        </p:txBody>
      </p:sp>
    </p:spTree>
    <p:extLst>
      <p:ext uri="{BB962C8B-B14F-4D97-AF65-F5344CB8AC3E}">
        <p14:creationId xmlns:p14="http://schemas.microsoft.com/office/powerpoint/2010/main" val="17887815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5136</TotalTime>
  <Words>1689</Words>
  <Application>Microsoft Office PowerPoint</Application>
  <PresentationFormat>On-screen Show (4:3)</PresentationFormat>
  <Paragraphs>234</Paragraphs>
  <Slides>53</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Wingdings</vt:lpstr>
      <vt:lpstr>Office Theme</vt:lpstr>
      <vt:lpstr>Develop your  Students’ Passion for  Career Exploration: The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Howland</dc:creator>
  <cp:lastModifiedBy>Melanie Casey</cp:lastModifiedBy>
  <cp:revision>337</cp:revision>
  <cp:lastPrinted>2019-06-24T12:46:43Z</cp:lastPrinted>
  <dcterms:created xsi:type="dcterms:W3CDTF">2018-05-04T20:10:35Z</dcterms:created>
  <dcterms:modified xsi:type="dcterms:W3CDTF">2019-07-01T14:02:59Z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