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71" r:id="rId4"/>
    <p:sldId id="281" r:id="rId5"/>
    <p:sldId id="272" r:id="rId6"/>
    <p:sldId id="273" r:id="rId7"/>
    <p:sldId id="274" r:id="rId8"/>
    <p:sldId id="278" r:id="rId9"/>
    <p:sldId id="279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3"/>
    <a:srgbClr val="00B5AA"/>
    <a:srgbClr val="86DAD1"/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4"/>
  </p:normalViewPr>
  <p:slideViewPr>
    <p:cSldViewPr snapToGrid="0" snapToObjects="1" showGuides="1"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34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4863-F04F-8F44-B3F1-BE1D7D60DAFF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D7BD-57D6-EB4D-A9DA-218D4AB5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7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4863-F04F-8F44-B3F1-BE1D7D60DAFF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D7BD-57D6-EB4D-A9DA-218D4AB5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7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4863-F04F-8F44-B3F1-BE1D7D60DAFF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D7BD-57D6-EB4D-A9DA-218D4AB5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4863-F04F-8F44-B3F1-BE1D7D60DAFF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D7BD-57D6-EB4D-A9DA-218D4AB5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4863-F04F-8F44-B3F1-BE1D7D60DAFF}" type="datetimeFigureOut">
              <a:rPr lang="en-US" smtClean="0"/>
              <a:t>2/17/20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D7BD-57D6-EB4D-A9DA-218D4AB5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3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4863-F04F-8F44-B3F1-BE1D7D60DAFF}" type="datetimeFigureOut">
              <a:rPr lang="en-US" smtClean="0"/>
              <a:t>2/17/20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D7BD-57D6-EB4D-A9DA-218D4AB5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7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4863-F04F-8F44-B3F1-BE1D7D60DAFF}" type="datetimeFigureOut">
              <a:rPr lang="en-US" smtClean="0"/>
              <a:t>2/17/20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D7BD-57D6-EB4D-A9DA-218D4AB5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4863-F04F-8F44-B3F1-BE1D7D60DAFF}" type="datetimeFigureOut">
              <a:rPr lang="en-US" smtClean="0"/>
              <a:t>2/17/20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D7BD-57D6-EB4D-A9DA-218D4AB5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4863-F04F-8F44-B3F1-BE1D7D60DAFF}" type="datetimeFigureOut">
              <a:rPr lang="en-US" smtClean="0"/>
              <a:t>2/17/20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D7BD-57D6-EB4D-A9DA-218D4AB5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4863-F04F-8F44-B3F1-BE1D7D60DAFF}" type="datetimeFigureOut">
              <a:rPr lang="en-US" smtClean="0"/>
              <a:t>2/17/20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D7BD-57D6-EB4D-A9DA-218D4AB5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0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D4863-F04F-8F44-B3F1-BE1D7D60DAFF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9D7BD-57D6-EB4D-A9DA-218D4AB5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3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54E6468-8E07-C143-A4BF-8F15EE87FECA}"/>
              </a:ext>
            </a:extLst>
          </p:cNvPr>
          <p:cNvSpPr txBox="1"/>
          <p:nvPr/>
        </p:nvSpPr>
        <p:spPr>
          <a:xfrm>
            <a:off x="697466" y="4929809"/>
            <a:ext cx="7951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9C93"/>
                </a:solidFill>
                <a:latin typeface="Frutiger 67 Bold Condensed" pitchFamily="2" charset="0"/>
              </a:rPr>
              <a:t>Assessing Emotional Disturbance with the EDDT Family of Products</a:t>
            </a:r>
          </a:p>
        </p:txBody>
      </p:sp>
      <p:pic>
        <p:nvPicPr>
          <p:cNvPr id="3" name="Picture 2" descr="A picture containing sitting, white, sign, holding&#10;&#10;Description automatically generated">
            <a:extLst>
              <a:ext uri="{FF2B5EF4-FFF2-40B4-BE49-F238E27FC236}">
                <a16:creationId xmlns:a16="http://schemas.microsoft.com/office/drawing/2014/main" id="{88E381C5-434B-A940-B822-C3BE19266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2663152" y="430094"/>
            <a:ext cx="4019932" cy="41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06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C48A2D-B121-8647-9DD6-EEDA7C534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7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71F7E1-2022-CE48-8E03-98E08A120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2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2058A4-704B-DF4A-B9A8-5824BF07C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416921"/>
              </p:ext>
            </p:extLst>
          </p:nvPr>
        </p:nvGraphicFramePr>
        <p:xfrm>
          <a:off x="1428750" y="518061"/>
          <a:ext cx="6096000" cy="5821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957">
                <a:tc>
                  <a:txBody>
                    <a:bodyPr/>
                    <a:lstStyle/>
                    <a:p>
                      <a:r>
                        <a:rPr lang="en-US" sz="1200" dirty="0"/>
                        <a:t>IDEA criteria</a:t>
                      </a:r>
                    </a:p>
                  </a:txBody>
                  <a:tcPr>
                    <a:solidFill>
                      <a:srgbClr val="019C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EDDT scale/cluster</a:t>
                      </a:r>
                    </a:p>
                  </a:txBody>
                  <a:tcPr>
                    <a:solidFill>
                      <a:srgbClr val="019C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57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 Over a long period of time	</a:t>
                      </a:r>
                    </a:p>
                  </a:txBody>
                  <a:tcPr>
                    <a:solidFill>
                      <a:srgbClr val="00B5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Potential exclusionary items	</a:t>
                      </a:r>
                    </a:p>
                  </a:txBody>
                  <a:tcPr>
                    <a:solidFill>
                      <a:srgbClr val="00B5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555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  To a marked degree</a:t>
                      </a:r>
                    </a:p>
                  </a:txBody>
                  <a:tcPr>
                    <a:solidFill>
                      <a:srgbClr val="86DA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Level of Severity (SEVERITY) cluster	</a:t>
                      </a:r>
                    </a:p>
                  </a:txBody>
                  <a:tcPr>
                    <a:solidFill>
                      <a:srgbClr val="86D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023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  Adversely affect’s a child’s educational performance	</a:t>
                      </a:r>
                    </a:p>
                  </a:txBody>
                  <a:tcPr>
                    <a:solidFill>
                      <a:srgbClr val="00B5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Educational Impact (IMPACT) cluster	</a:t>
                      </a:r>
                    </a:p>
                  </a:txBody>
                  <a:tcPr>
                    <a:solidFill>
                      <a:srgbClr val="00B5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957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 An inability to learn that cannot be explained by intellectual, sensory, or health factors	</a:t>
                      </a:r>
                    </a:p>
                  </a:txBody>
                  <a:tcPr>
                    <a:solidFill>
                      <a:srgbClr val="86DA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Potential exclusionary items	</a:t>
                      </a:r>
                    </a:p>
                  </a:txBody>
                  <a:tcPr>
                    <a:solidFill>
                      <a:srgbClr val="86D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023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  An inability to build or maintain satisfactory interpersonal relationships with peers and teachers	</a:t>
                      </a:r>
                    </a:p>
                  </a:txBody>
                  <a:tcPr>
                    <a:solidFill>
                      <a:srgbClr val="00B5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Inability to Build or Maintain Relationships (REL) scale	</a:t>
                      </a:r>
                    </a:p>
                  </a:txBody>
                  <a:tcPr>
                    <a:solidFill>
                      <a:srgbClr val="00B5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067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 Inappropriate types of behavior or feelings under normal circumstances	</a:t>
                      </a:r>
                    </a:p>
                  </a:txBody>
                  <a:tcPr>
                    <a:solidFill>
                      <a:srgbClr val="86DA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Inappropriate Behaviors or Feelings (IBF) scale	</a:t>
                      </a:r>
                    </a:p>
                  </a:txBody>
                  <a:tcPr>
                    <a:solidFill>
                      <a:srgbClr val="86D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  A general pervasive mood of unhappiness or depression</a:t>
                      </a:r>
                      <a:endParaRPr lang="en-US" sz="1200" dirty="0"/>
                    </a:p>
                  </a:txBody>
                  <a:tcPr>
                    <a:solidFill>
                      <a:srgbClr val="00B5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Pervasive Mood/Depression (PM/DEP) scale</a:t>
                      </a:r>
                    </a:p>
                  </a:txBody>
                  <a:tcPr>
                    <a:solidFill>
                      <a:srgbClr val="00B5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  A tendency to develop physical symptoms or fears associated with personal</a:t>
                      </a:r>
                    </a:p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school problems	</a:t>
                      </a:r>
                    </a:p>
                  </a:txBody>
                  <a:tcPr>
                    <a:solidFill>
                      <a:srgbClr val="86DA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 Symptoms or Fears (FEARS) scale</a:t>
                      </a:r>
                    </a:p>
                  </a:txBody>
                  <a:tcPr>
                    <a:solidFill>
                      <a:srgbClr val="86D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3343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  The term includes schizophrenia </a:t>
                      </a:r>
                    </a:p>
                  </a:txBody>
                  <a:tcPr>
                    <a:solidFill>
                      <a:srgbClr val="00B5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Possible Psychosis/Schizophrenia (PSYCHOSIS) cluster	</a:t>
                      </a:r>
                    </a:p>
                  </a:txBody>
                  <a:tcPr>
                    <a:solidFill>
                      <a:srgbClr val="00B5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6332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 The term does not apply to children who are socially maladjusted, unless it is determined that they have an emotional disturbance	</a:t>
                      </a:r>
                    </a:p>
                  </a:txBody>
                  <a:tcPr>
                    <a:solidFill>
                      <a:srgbClr val="86DA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 Maladjustment (SM) cluster</a:t>
                      </a:r>
                    </a:p>
                  </a:txBody>
                  <a:tcPr>
                    <a:solidFill>
                      <a:srgbClr val="86D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865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EA5AEB-5457-FA40-A0F0-BAAEF4D7C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2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6018B6-0669-9C49-9A05-77FAB1847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7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014761-74B5-1F4C-9996-A407CAC1A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74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E4518-4FF5-D145-A15C-3F20D5B6D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69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8F2C1D-3FD3-3643-BAF9-41D0C4264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36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210</Words>
  <Application>Microsoft Macintosh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Frutiger 67 Bold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Becky Haines</cp:lastModifiedBy>
  <cp:revision>34</cp:revision>
  <dcterms:created xsi:type="dcterms:W3CDTF">2018-11-07T18:49:00Z</dcterms:created>
  <dcterms:modified xsi:type="dcterms:W3CDTF">2020-02-17T16:44:21Z</dcterms:modified>
</cp:coreProperties>
</file>