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28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50D7-06D5-4542-9CF2-17E6CDA568C5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B5DBF-58AD-4B42-BD25-9AF320BA2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66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50D7-06D5-4542-9CF2-17E6CDA568C5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B5DBF-58AD-4B42-BD25-9AF320BA2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927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50D7-06D5-4542-9CF2-17E6CDA568C5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B5DBF-58AD-4B42-BD25-9AF320BA2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21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50D7-06D5-4542-9CF2-17E6CDA568C5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B5DBF-58AD-4B42-BD25-9AF320BA2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201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50D7-06D5-4542-9CF2-17E6CDA568C5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B5DBF-58AD-4B42-BD25-9AF320BA2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104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50D7-06D5-4542-9CF2-17E6CDA568C5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B5DBF-58AD-4B42-BD25-9AF320BA2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769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50D7-06D5-4542-9CF2-17E6CDA568C5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B5DBF-58AD-4B42-BD25-9AF320BA2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528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50D7-06D5-4542-9CF2-17E6CDA568C5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B5DBF-58AD-4B42-BD25-9AF320BA2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799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50D7-06D5-4542-9CF2-17E6CDA568C5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B5DBF-58AD-4B42-BD25-9AF320BA2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815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50D7-06D5-4542-9CF2-17E6CDA568C5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B5DBF-58AD-4B42-BD25-9AF320BA2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98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50D7-06D5-4542-9CF2-17E6CDA568C5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B5DBF-58AD-4B42-BD25-9AF320BA2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819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950D7-06D5-4542-9CF2-17E6CDA568C5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B5DBF-58AD-4B42-BD25-9AF320BA2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25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6372" y="431242"/>
            <a:ext cx="3734800" cy="6899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rPr>
              <a:t>Iowa Gambling Task™, Version 2 (IGT™2)</a:t>
            </a:r>
            <a:r>
              <a:rPr lang="en-US" sz="1600" b="1" dirty="0" smtClean="0">
                <a:latin typeface="Bookman Old Style" panose="02050604050505020204" pitchFamily="18" charset="0"/>
              </a:rPr>
              <a:t/>
            </a:r>
            <a:br>
              <a:rPr lang="en-US" sz="1600" b="1" dirty="0" smtClean="0">
                <a:latin typeface="Bookman Old Style" panose="02050604050505020204" pitchFamily="18" charset="0"/>
              </a:rPr>
            </a:br>
            <a:r>
              <a:rPr lang="en-US" sz="1200" i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rPr>
              <a:t>Antoine </a:t>
            </a:r>
            <a:r>
              <a:rPr lang="en-US" sz="1200" i="1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rPr>
              <a:t>Bechara</a:t>
            </a:r>
            <a:r>
              <a:rPr lang="en-US" sz="1200" i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rPr>
              <a:t>, PhD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4380" y="1534885"/>
            <a:ext cx="3502692" cy="694508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19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Overview</a:t>
            </a:r>
          </a:p>
          <a:p>
            <a:pPr marL="171450" lvl="0" indent="-171450" defTabSz="914400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The IGT2 is a computerized assessment that assists in the evaluation of decision making. </a:t>
            </a:r>
          </a:p>
          <a:p>
            <a:pPr marL="171450" lvl="0" indent="-171450" defTabSz="914400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The software tracks the examinee’s selection of advantageous and disadvantageous cards from four decks and is ideal for assessing patients who exhibit poor decision-making skills in the presence of otherwise normal or unaffected intelligence because of head injury or insult or any other condition thought to affect the function of the prefrontal cortex.</a:t>
            </a:r>
          </a:p>
          <a:p>
            <a:pPr marL="171450" lvl="0" indent="-171450" defTabSz="914400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Features a real-time gambling task that resembles real-world situations. </a:t>
            </a:r>
          </a:p>
          <a:p>
            <a:pPr marL="171450" lvl="0" indent="-171450" defTabSz="914400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The task factors reward and punishment. </a:t>
            </a:r>
          </a:p>
          <a:p>
            <a:pPr marL="171450" lvl="0" indent="-171450" defTabSz="914400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Two export formats are available, enabling flexibility with data management. </a:t>
            </a:r>
          </a:p>
          <a:p>
            <a:pPr marL="0" indent="0">
              <a:buNone/>
            </a:pPr>
            <a:r>
              <a:rPr lang="en-US" sz="19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Administration</a:t>
            </a:r>
          </a:p>
          <a:p>
            <a:pPr lvl="0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Appropriate for ages 8-79 years.</a:t>
            </a:r>
          </a:p>
          <a:p>
            <a:pPr lvl="0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It takes 5-10 minutes to administer the IGT2.</a:t>
            </a:r>
          </a:p>
          <a:p>
            <a:pPr lvl="0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Instructions can be found on a laminated card that is included in the IGT2 kit. These instructions can also be printed using the software. </a:t>
            </a:r>
          </a:p>
          <a:p>
            <a:pPr lvl="0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To access the instructions in the software, choose Help &gt; Administrations. </a:t>
            </a:r>
          </a:p>
          <a:p>
            <a:pPr lvl="0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The examiner should be present at all times during administration of the IGT2. </a:t>
            </a:r>
          </a:p>
          <a:p>
            <a:pPr lvl="0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Presence of the examiner in the room provides a social context that is important for performance; without the examiner’s presence, the examinee may perform differently. </a:t>
            </a:r>
          </a:p>
          <a:p>
            <a:pPr lvl="0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If the starling amount of cash or currency has been altered, the examiner must alter the instructions to reflect the correct amount and/or currency type. </a:t>
            </a:r>
          </a:p>
          <a:p>
            <a:pPr marL="0" indent="0">
              <a:buNone/>
            </a:pPr>
            <a:r>
              <a:rPr lang="en-US" sz="19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Scoring and Reporting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The IGT2 produces a Total Net Score and net scores for each block of 20 cards/trials.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In addition, you can examine the total number of cards selected from each deck and the total amount of money won. 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A trial-by-trial table displays deck choice, amount won, amount lost, total money, and time for each trial.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The examiner can generate can generate a score report after an examinee has completed the on-screen administration of the IGT2 by clicking on the View Report button. </a:t>
            </a:r>
          </a:p>
          <a:p>
            <a:pPr marL="0" indent="0">
              <a:buNone/>
            </a:pP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741714"/>
            <a:ext cx="2211883" cy="6531429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Applications</a:t>
            </a:r>
          </a:p>
          <a:p>
            <a:pPr algn="ct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Ideal for assessing patients who exhibit poor decision-making skills in the presence of otherwise normal or unaffected intelligence because of a condition thought to affect the function of the prefrontal cortex.</a:t>
            </a:r>
          </a:p>
          <a:p>
            <a:pPr algn="ct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Made </a:t>
            </a:r>
            <a:r>
              <a:rPr lang="en-US" sz="1200" smtClean="0">
                <a:solidFill>
                  <a:schemeClr val="accent1">
                    <a:lumMod val="75000"/>
                  </a:schemeClr>
                </a:solidFill>
              </a:rPr>
              <a:t>for individuals ages 8-79 years</a:t>
            </a:r>
            <a:endParaRPr lang="en-US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759" y="427418"/>
            <a:ext cx="1801277" cy="90063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497" y="2133598"/>
            <a:ext cx="1771650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470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1467" y="673682"/>
            <a:ext cx="5891892" cy="2207683"/>
          </a:xfrm>
        </p:spPr>
        <p:txBody>
          <a:bodyPr>
            <a:normAutofit/>
          </a:bodyPr>
          <a:lstStyle/>
          <a:p>
            <a:pPr lvl="0" algn="l">
              <a:lnSpc>
                <a:spcPct val="70000"/>
              </a:lnSpc>
            </a:pPr>
            <a:r>
              <a:rPr lang="en-US" sz="12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Reliability, Validity, and Norms</a:t>
            </a:r>
          </a:p>
          <a:p>
            <a:pPr marL="128588" lvl="0" indent="-128588" algn="l">
              <a:lnSpc>
                <a:spcPct val="7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accent5">
                    <a:lumMod val="75000"/>
                  </a:schemeClr>
                </a:solidFill>
              </a:rPr>
              <a:t>The WCST has been used extensively in clinical and research applications as a measure of executive function. </a:t>
            </a:r>
          </a:p>
          <a:p>
            <a:pPr marL="128588" lvl="0" indent="-128588" algn="l">
              <a:lnSpc>
                <a:spcPct val="7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accent5">
                    <a:lumMod val="75000"/>
                  </a:schemeClr>
                </a:solidFill>
              </a:rPr>
              <a:t>Clinical groups investigated have included subjects with focal and diffuse brain damage, seizure disorders, Parkinson’s disease, multiple Sclerosis, and psychiatric disturbances such as schizophrenia. </a:t>
            </a:r>
          </a:p>
          <a:p>
            <a:pPr marL="128588" lvl="0" indent="-128588" algn="l">
              <a:lnSpc>
                <a:spcPct val="70000"/>
              </a:lnSpc>
              <a:buFont typeface="Arial" panose="020B0604020202020204" pitchFamily="34" charset="0"/>
              <a:buChar char="•"/>
            </a:pPr>
            <a:r>
              <a:rPr lang="en-US" sz="1100" dirty="0" err="1">
                <a:solidFill>
                  <a:schemeClr val="accent5">
                    <a:lumMod val="75000"/>
                  </a:schemeClr>
                </a:solidFill>
              </a:rPr>
              <a:t>Interscorer</a:t>
            </a:r>
            <a:r>
              <a:rPr lang="en-US" sz="1100" dirty="0">
                <a:solidFill>
                  <a:schemeClr val="accent5">
                    <a:lumMod val="75000"/>
                  </a:schemeClr>
                </a:solidFill>
              </a:rPr>
              <a:t> agreement was found to be excellent for both the standard scoring instructions and for standard scoring instructions with supplemental material. </a:t>
            </a:r>
          </a:p>
        </p:txBody>
      </p:sp>
    </p:spTree>
    <p:extLst>
      <p:ext uri="{BB962C8B-B14F-4D97-AF65-F5344CB8AC3E}">
        <p14:creationId xmlns:p14="http://schemas.microsoft.com/office/powerpoint/2010/main" val="1103136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442</Words>
  <Application>Microsoft Office PowerPoint</Application>
  <PresentationFormat>Letter Paper (8.5x11 in)</PresentationFormat>
  <Paragraphs>41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Bookman Old Style</vt:lpstr>
      <vt:lpstr>Calibri</vt:lpstr>
      <vt:lpstr>Calibri Light</vt:lpstr>
      <vt:lpstr>Office Theme</vt:lpstr>
      <vt:lpstr>Iowa Gambling Task™, Version 2 (IGT™2) Antoine Bechara, PhD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Iowa Gambling Task™ (IGT2™) Antoine Bechara, PhD</dc:title>
  <dc:creator>Kerri Fontenot</dc:creator>
  <cp:lastModifiedBy>Kerri Fontenot</cp:lastModifiedBy>
  <cp:revision>5</cp:revision>
  <dcterms:created xsi:type="dcterms:W3CDTF">2018-07-18T17:38:06Z</dcterms:created>
  <dcterms:modified xsi:type="dcterms:W3CDTF">2018-08-06T15:51:19Z</dcterms:modified>
</cp:coreProperties>
</file>