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144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67" autoAdjust="0"/>
    <p:restoredTop sz="94660"/>
  </p:normalViewPr>
  <p:slideViewPr>
    <p:cSldViewPr snapToGrid="0">
      <p:cViewPr varScale="1">
        <p:scale>
          <a:sx n="78" d="100"/>
          <a:sy n="78" d="100"/>
        </p:scale>
        <p:origin x="96" y="2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8688EF6-3272-4DCF-B801-95297CB4EBBF}" type="datetimeFigureOut">
              <a:rPr lang="en-US" smtClean="0"/>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4FB0AC-59C0-401E-B099-FFFBBCC427D6}" type="slidenum">
              <a:rPr lang="en-US" smtClean="0"/>
              <a:t>‹#›</a:t>
            </a:fld>
            <a:endParaRPr lang="en-US"/>
          </a:p>
        </p:txBody>
      </p:sp>
    </p:spTree>
    <p:extLst>
      <p:ext uri="{BB962C8B-B14F-4D97-AF65-F5344CB8AC3E}">
        <p14:creationId xmlns:p14="http://schemas.microsoft.com/office/powerpoint/2010/main" val="1998563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688EF6-3272-4DCF-B801-95297CB4EBBF}" type="datetimeFigureOut">
              <a:rPr lang="en-US" smtClean="0"/>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4FB0AC-59C0-401E-B099-FFFBBCC427D6}" type="slidenum">
              <a:rPr lang="en-US" smtClean="0"/>
              <a:t>‹#›</a:t>
            </a:fld>
            <a:endParaRPr lang="en-US"/>
          </a:p>
        </p:txBody>
      </p:sp>
    </p:spTree>
    <p:extLst>
      <p:ext uri="{BB962C8B-B14F-4D97-AF65-F5344CB8AC3E}">
        <p14:creationId xmlns:p14="http://schemas.microsoft.com/office/powerpoint/2010/main" val="101922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688EF6-3272-4DCF-B801-95297CB4EBBF}" type="datetimeFigureOut">
              <a:rPr lang="en-US" smtClean="0"/>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4FB0AC-59C0-401E-B099-FFFBBCC427D6}" type="slidenum">
              <a:rPr lang="en-US" smtClean="0"/>
              <a:t>‹#›</a:t>
            </a:fld>
            <a:endParaRPr lang="en-US"/>
          </a:p>
        </p:txBody>
      </p:sp>
    </p:spTree>
    <p:extLst>
      <p:ext uri="{BB962C8B-B14F-4D97-AF65-F5344CB8AC3E}">
        <p14:creationId xmlns:p14="http://schemas.microsoft.com/office/powerpoint/2010/main" val="4044344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688EF6-3272-4DCF-B801-95297CB4EBBF}" type="datetimeFigureOut">
              <a:rPr lang="en-US" smtClean="0"/>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4FB0AC-59C0-401E-B099-FFFBBCC427D6}" type="slidenum">
              <a:rPr lang="en-US" smtClean="0"/>
              <a:t>‹#›</a:t>
            </a:fld>
            <a:endParaRPr lang="en-US"/>
          </a:p>
        </p:txBody>
      </p:sp>
    </p:spTree>
    <p:extLst>
      <p:ext uri="{BB962C8B-B14F-4D97-AF65-F5344CB8AC3E}">
        <p14:creationId xmlns:p14="http://schemas.microsoft.com/office/powerpoint/2010/main" val="475083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688EF6-3272-4DCF-B801-95297CB4EBBF}" type="datetimeFigureOut">
              <a:rPr lang="en-US" smtClean="0"/>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4FB0AC-59C0-401E-B099-FFFBBCC427D6}" type="slidenum">
              <a:rPr lang="en-US" smtClean="0"/>
              <a:t>‹#›</a:t>
            </a:fld>
            <a:endParaRPr lang="en-US"/>
          </a:p>
        </p:txBody>
      </p:sp>
    </p:spTree>
    <p:extLst>
      <p:ext uri="{BB962C8B-B14F-4D97-AF65-F5344CB8AC3E}">
        <p14:creationId xmlns:p14="http://schemas.microsoft.com/office/powerpoint/2010/main" val="1037372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8688EF6-3272-4DCF-B801-95297CB4EBBF}" type="datetimeFigureOut">
              <a:rPr lang="en-US" smtClean="0"/>
              <a:t>8/6/2018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4FB0AC-59C0-401E-B099-FFFBBCC427D6}" type="slidenum">
              <a:rPr lang="en-US" smtClean="0"/>
              <a:t>‹#›</a:t>
            </a:fld>
            <a:endParaRPr lang="en-US"/>
          </a:p>
        </p:txBody>
      </p:sp>
    </p:spTree>
    <p:extLst>
      <p:ext uri="{BB962C8B-B14F-4D97-AF65-F5344CB8AC3E}">
        <p14:creationId xmlns:p14="http://schemas.microsoft.com/office/powerpoint/2010/main" val="1946194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8688EF6-3272-4DCF-B801-95297CB4EBBF}" type="datetimeFigureOut">
              <a:rPr lang="en-US" smtClean="0"/>
              <a:t>8/6/2018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4FB0AC-59C0-401E-B099-FFFBBCC427D6}" type="slidenum">
              <a:rPr lang="en-US" smtClean="0"/>
              <a:t>‹#›</a:t>
            </a:fld>
            <a:endParaRPr lang="en-US"/>
          </a:p>
        </p:txBody>
      </p:sp>
    </p:spTree>
    <p:extLst>
      <p:ext uri="{BB962C8B-B14F-4D97-AF65-F5344CB8AC3E}">
        <p14:creationId xmlns:p14="http://schemas.microsoft.com/office/powerpoint/2010/main" val="3518199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8688EF6-3272-4DCF-B801-95297CB4EBBF}" type="datetimeFigureOut">
              <a:rPr lang="en-US" smtClean="0"/>
              <a:t>8/6/2018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4FB0AC-59C0-401E-B099-FFFBBCC427D6}" type="slidenum">
              <a:rPr lang="en-US" smtClean="0"/>
              <a:t>‹#›</a:t>
            </a:fld>
            <a:endParaRPr lang="en-US"/>
          </a:p>
        </p:txBody>
      </p:sp>
    </p:spTree>
    <p:extLst>
      <p:ext uri="{BB962C8B-B14F-4D97-AF65-F5344CB8AC3E}">
        <p14:creationId xmlns:p14="http://schemas.microsoft.com/office/powerpoint/2010/main" val="4111580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688EF6-3272-4DCF-B801-95297CB4EBBF}" type="datetimeFigureOut">
              <a:rPr lang="en-US" smtClean="0"/>
              <a:t>8/6/2018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4FB0AC-59C0-401E-B099-FFFBBCC427D6}" type="slidenum">
              <a:rPr lang="en-US" smtClean="0"/>
              <a:t>‹#›</a:t>
            </a:fld>
            <a:endParaRPr lang="en-US"/>
          </a:p>
        </p:txBody>
      </p:sp>
    </p:spTree>
    <p:extLst>
      <p:ext uri="{BB962C8B-B14F-4D97-AF65-F5344CB8AC3E}">
        <p14:creationId xmlns:p14="http://schemas.microsoft.com/office/powerpoint/2010/main" val="3459730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688EF6-3272-4DCF-B801-95297CB4EBBF}" type="datetimeFigureOut">
              <a:rPr lang="en-US" smtClean="0"/>
              <a:t>8/6/2018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4FB0AC-59C0-401E-B099-FFFBBCC427D6}" type="slidenum">
              <a:rPr lang="en-US" smtClean="0"/>
              <a:t>‹#›</a:t>
            </a:fld>
            <a:endParaRPr lang="en-US"/>
          </a:p>
        </p:txBody>
      </p:sp>
    </p:spTree>
    <p:extLst>
      <p:ext uri="{BB962C8B-B14F-4D97-AF65-F5344CB8AC3E}">
        <p14:creationId xmlns:p14="http://schemas.microsoft.com/office/powerpoint/2010/main" val="1961009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688EF6-3272-4DCF-B801-95297CB4EBBF}" type="datetimeFigureOut">
              <a:rPr lang="en-US" smtClean="0"/>
              <a:t>8/6/2018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4FB0AC-59C0-401E-B099-FFFBBCC427D6}" type="slidenum">
              <a:rPr lang="en-US" smtClean="0"/>
              <a:t>‹#›</a:t>
            </a:fld>
            <a:endParaRPr lang="en-US"/>
          </a:p>
        </p:txBody>
      </p:sp>
    </p:spTree>
    <p:extLst>
      <p:ext uri="{BB962C8B-B14F-4D97-AF65-F5344CB8AC3E}">
        <p14:creationId xmlns:p14="http://schemas.microsoft.com/office/powerpoint/2010/main" val="2189772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18688EF6-3272-4DCF-B801-95297CB4EBBF}" type="datetimeFigureOut">
              <a:rPr lang="en-US" smtClean="0"/>
              <a:t>8/6/2018</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684FB0AC-59C0-401E-B099-FFFBBCC427D6}" type="slidenum">
              <a:rPr lang="en-US" smtClean="0"/>
              <a:t>‹#›</a:t>
            </a:fld>
            <a:endParaRPr lang="en-US"/>
          </a:p>
        </p:txBody>
      </p:sp>
    </p:spTree>
    <p:extLst>
      <p:ext uri="{BB962C8B-B14F-4D97-AF65-F5344CB8AC3E}">
        <p14:creationId xmlns:p14="http://schemas.microsoft.com/office/powerpoint/2010/main" val="39459483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4556" y="250372"/>
            <a:ext cx="3722915" cy="1382486"/>
          </a:xfrm>
        </p:spPr>
        <p:txBody>
          <a:bodyPr>
            <a:normAutofit/>
          </a:bodyPr>
          <a:lstStyle/>
          <a:p>
            <a:r>
              <a:rPr lang="en-US" sz="1800" b="1" dirty="0" smtClean="0">
                <a:solidFill>
                  <a:schemeClr val="accent1">
                    <a:lumMod val="75000"/>
                  </a:schemeClr>
                </a:solidFill>
                <a:latin typeface="Bookman Old Style" panose="02050604050505020204" pitchFamily="18" charset="0"/>
              </a:rPr>
              <a:t>Test of Nonverbal Intelligence (TONI-4)</a:t>
            </a:r>
            <a:br>
              <a:rPr lang="en-US" sz="1800" b="1" dirty="0" smtClean="0">
                <a:solidFill>
                  <a:schemeClr val="accent1">
                    <a:lumMod val="75000"/>
                  </a:schemeClr>
                </a:solidFill>
                <a:latin typeface="Bookman Old Style" panose="02050604050505020204" pitchFamily="18" charset="0"/>
              </a:rPr>
            </a:br>
            <a:r>
              <a:rPr lang="en-US" sz="1200" i="1" dirty="0">
                <a:solidFill>
                  <a:schemeClr val="accent1">
                    <a:lumMod val="75000"/>
                  </a:schemeClr>
                </a:solidFill>
                <a:latin typeface="Bookman Old Style" panose="02050604050505020204" pitchFamily="18" charset="0"/>
              </a:rPr>
              <a:t>Linda Brown, Rita J. </a:t>
            </a:r>
            <a:r>
              <a:rPr lang="en-US" sz="1200" i="1" dirty="0" err="1">
                <a:solidFill>
                  <a:schemeClr val="accent1">
                    <a:lumMod val="75000"/>
                  </a:schemeClr>
                </a:solidFill>
                <a:latin typeface="Bookman Old Style" panose="02050604050505020204" pitchFamily="18" charset="0"/>
              </a:rPr>
              <a:t>Sherbenou</a:t>
            </a:r>
            <a:r>
              <a:rPr lang="en-US" sz="1200" i="1" dirty="0">
                <a:solidFill>
                  <a:schemeClr val="accent1">
                    <a:lumMod val="75000"/>
                  </a:schemeClr>
                </a:solidFill>
                <a:latin typeface="Bookman Old Style" panose="02050604050505020204" pitchFamily="18" charset="0"/>
              </a:rPr>
              <a:t>, and Susan K. Johnson</a:t>
            </a:r>
            <a:r>
              <a:rPr lang="en-US" sz="1200" dirty="0">
                <a:solidFill>
                  <a:schemeClr val="accent1">
                    <a:lumMod val="75000"/>
                  </a:schemeClr>
                </a:solidFill>
                <a:latin typeface="Bookman Old Style" panose="02050604050505020204" pitchFamily="18" charset="0"/>
              </a:rPr>
              <a:t/>
            </a:r>
            <a:br>
              <a:rPr lang="en-US" sz="1200" dirty="0">
                <a:solidFill>
                  <a:schemeClr val="accent1">
                    <a:lumMod val="75000"/>
                  </a:schemeClr>
                </a:solidFill>
                <a:latin typeface="Bookman Old Style" panose="02050604050505020204" pitchFamily="18" charset="0"/>
              </a:rPr>
            </a:br>
            <a:endParaRPr lang="en-US" sz="1200" b="1" dirty="0">
              <a:solidFill>
                <a:schemeClr val="accent1">
                  <a:lumMod val="75000"/>
                </a:schemeClr>
              </a:solidFill>
              <a:latin typeface="Bookman Old Style" panose="02050604050505020204" pitchFamily="18" charset="0"/>
            </a:endParaRPr>
          </a:p>
        </p:txBody>
      </p:sp>
      <p:sp>
        <p:nvSpPr>
          <p:cNvPr id="3" name="Content Placeholder 2"/>
          <p:cNvSpPr>
            <a:spLocks noGrp="1"/>
          </p:cNvSpPr>
          <p:nvPr>
            <p:ph idx="1"/>
          </p:nvPr>
        </p:nvSpPr>
        <p:spPr>
          <a:xfrm>
            <a:off x="2915543" y="1752601"/>
            <a:ext cx="3800943" cy="7293428"/>
          </a:xfrm>
        </p:spPr>
        <p:txBody>
          <a:bodyPr>
            <a:normAutofit fontScale="40000" lnSpcReduction="20000"/>
          </a:bodyPr>
          <a:lstStyle/>
          <a:p>
            <a:pPr marL="0" indent="0">
              <a:buNone/>
            </a:pPr>
            <a:r>
              <a:rPr lang="en-US" sz="3500" b="1" dirty="0">
                <a:solidFill>
                  <a:schemeClr val="accent1">
                    <a:lumMod val="75000"/>
                  </a:schemeClr>
                </a:solidFill>
                <a:latin typeface="Bookman Old Style" panose="02050604050505020204" pitchFamily="18" charset="0"/>
              </a:rPr>
              <a:t>Overview</a:t>
            </a:r>
            <a:endParaRPr lang="en-US" sz="3500" dirty="0">
              <a:solidFill>
                <a:schemeClr val="accent1">
                  <a:lumMod val="75000"/>
                </a:schemeClr>
              </a:solidFill>
              <a:latin typeface="Bookman Old Style" panose="02050604050505020204" pitchFamily="18" charset="0"/>
            </a:endParaRPr>
          </a:p>
          <a:p>
            <a:pPr lvl="0"/>
            <a:r>
              <a:rPr lang="en-US" sz="2800" dirty="0">
                <a:solidFill>
                  <a:schemeClr val="accent1">
                    <a:lumMod val="75000"/>
                  </a:schemeClr>
                </a:solidFill>
              </a:rPr>
              <a:t>The TONI-4 is a test of cognitive ability using nonverbal formats and pointing responses to measure general intelligence. </a:t>
            </a:r>
          </a:p>
          <a:p>
            <a:pPr lvl="0"/>
            <a:r>
              <a:rPr lang="en-US" sz="2800" dirty="0">
                <a:solidFill>
                  <a:schemeClr val="accent1">
                    <a:lumMod val="75000"/>
                  </a:schemeClr>
                </a:solidFill>
              </a:rPr>
              <a:t>The TONI-4 is an ideal test for those who have language, hearing or motor impairments or those who are not familiar with mainstream American culture. </a:t>
            </a:r>
          </a:p>
          <a:p>
            <a:pPr lvl="0"/>
            <a:r>
              <a:rPr lang="en-US" sz="2800" dirty="0">
                <a:solidFill>
                  <a:schemeClr val="accent1">
                    <a:lumMod val="75000"/>
                  </a:schemeClr>
                </a:solidFill>
              </a:rPr>
              <a:t>It has two equivalent 60-item forms, arranged in easy-to-difficult order.</a:t>
            </a:r>
          </a:p>
          <a:p>
            <a:pPr lvl="0"/>
            <a:r>
              <a:rPr lang="en-US" sz="2800" dirty="0">
                <a:solidFill>
                  <a:schemeClr val="accent1">
                    <a:lumMod val="75000"/>
                  </a:schemeClr>
                </a:solidFill>
              </a:rPr>
              <a:t>The TONI-4 measures the ability to solve problems without overtly using language or complex motor responses, requiring the person taking the test to apply one or more reasoning strategies to a problem defined by novel abstract figures. </a:t>
            </a:r>
          </a:p>
          <a:p>
            <a:pPr lvl="0"/>
            <a:r>
              <a:rPr lang="en-US" sz="2800" dirty="0">
                <a:solidFill>
                  <a:schemeClr val="accent1">
                    <a:lumMod val="75000"/>
                  </a:schemeClr>
                </a:solidFill>
              </a:rPr>
              <a:t>The TONI-4’s nonverbal, motor-reduced format makes the TONI-4 ideal for estimating the cognitive ability and general intellectual functioning of people who were previously hard to test with traditional measures of intelligence.</a:t>
            </a:r>
          </a:p>
          <a:p>
            <a:pPr marL="0" indent="0">
              <a:buNone/>
            </a:pPr>
            <a:r>
              <a:rPr lang="en-US" sz="3500" b="1" dirty="0">
                <a:solidFill>
                  <a:schemeClr val="accent1">
                    <a:lumMod val="75000"/>
                  </a:schemeClr>
                </a:solidFill>
                <a:latin typeface="Bookman Old Style" panose="02050604050505020204" pitchFamily="18" charset="0"/>
              </a:rPr>
              <a:t>Administration  </a:t>
            </a:r>
            <a:endParaRPr lang="en-US" sz="3500" dirty="0">
              <a:solidFill>
                <a:schemeClr val="accent1">
                  <a:lumMod val="75000"/>
                </a:schemeClr>
              </a:solidFill>
              <a:latin typeface="Bookman Old Style" panose="02050604050505020204" pitchFamily="18" charset="0"/>
            </a:endParaRPr>
          </a:p>
          <a:p>
            <a:pPr lvl="0"/>
            <a:r>
              <a:rPr lang="en-US" sz="2800" dirty="0">
                <a:solidFill>
                  <a:schemeClr val="accent1">
                    <a:lumMod val="75000"/>
                  </a:schemeClr>
                </a:solidFill>
              </a:rPr>
              <a:t>Appropriate for ages 6-89 years. </a:t>
            </a:r>
          </a:p>
          <a:p>
            <a:pPr lvl="0"/>
            <a:r>
              <a:rPr lang="en-US" sz="2800" dirty="0">
                <a:solidFill>
                  <a:schemeClr val="accent1">
                    <a:lumMod val="75000"/>
                  </a:schemeClr>
                </a:solidFill>
              </a:rPr>
              <a:t>It takes about 15 minutes to administer one form of the TONI-4.</a:t>
            </a:r>
          </a:p>
          <a:p>
            <a:pPr lvl="0"/>
            <a:r>
              <a:rPr lang="en-US" sz="2800" dirty="0">
                <a:solidFill>
                  <a:schemeClr val="accent1">
                    <a:lumMod val="75000"/>
                  </a:schemeClr>
                </a:solidFill>
              </a:rPr>
              <a:t>The TONI-4 may be administered to individuals who demonstrate that they understand the instructions by passing the practice items.</a:t>
            </a:r>
          </a:p>
          <a:p>
            <a:pPr lvl="0"/>
            <a:r>
              <a:rPr lang="en-US" sz="2800" dirty="0">
                <a:solidFill>
                  <a:schemeClr val="accent1">
                    <a:lumMod val="75000"/>
                  </a:schemeClr>
                </a:solidFill>
              </a:rPr>
              <a:t>The test should not be administered to people who have serious visual problems.</a:t>
            </a:r>
          </a:p>
          <a:p>
            <a:pPr lvl="0"/>
            <a:r>
              <a:rPr lang="en-US" sz="2800" dirty="0">
                <a:solidFill>
                  <a:schemeClr val="accent1">
                    <a:lumMod val="75000"/>
                  </a:schemeClr>
                </a:solidFill>
              </a:rPr>
              <a:t>Administration and response format are pragmatic, with simple oral instructions requiring test takers to answer with gestures such as pointing, nodding, or blinking.</a:t>
            </a:r>
          </a:p>
          <a:p>
            <a:pPr lvl="0"/>
            <a:r>
              <a:rPr lang="en-US" sz="2800" dirty="0">
                <a:solidFill>
                  <a:schemeClr val="accent1">
                    <a:lumMod val="75000"/>
                  </a:schemeClr>
                </a:solidFill>
              </a:rPr>
              <a:t>Verbal and pantomime directions, along with instructions in Spanish, French, German, Chinese, Vietnamese, Korean, and Tagalog are provided.</a:t>
            </a:r>
          </a:p>
          <a:p>
            <a:pPr marL="0" indent="0">
              <a:buNone/>
            </a:pPr>
            <a:r>
              <a:rPr lang="en-US" sz="3500" b="1" dirty="0">
                <a:solidFill>
                  <a:schemeClr val="accent1">
                    <a:lumMod val="75000"/>
                  </a:schemeClr>
                </a:solidFill>
                <a:latin typeface="Bookman Old Style" panose="02050604050505020204" pitchFamily="18" charset="0"/>
              </a:rPr>
              <a:t>Scoring and Reporting</a:t>
            </a:r>
            <a:endParaRPr lang="en-US" sz="3500" dirty="0">
              <a:solidFill>
                <a:schemeClr val="accent1">
                  <a:lumMod val="75000"/>
                </a:schemeClr>
              </a:solidFill>
              <a:latin typeface="Bookman Old Style" panose="02050604050505020204" pitchFamily="18" charset="0"/>
            </a:endParaRPr>
          </a:p>
          <a:p>
            <a:pPr lvl="0"/>
            <a:r>
              <a:rPr lang="en-US" sz="2800" dirty="0">
                <a:solidFill>
                  <a:schemeClr val="accent1">
                    <a:lumMod val="75000"/>
                  </a:schemeClr>
                </a:solidFill>
              </a:rPr>
              <a:t>Items are scored as either correct or incorrect.</a:t>
            </a:r>
          </a:p>
          <a:p>
            <a:pPr lvl="0"/>
            <a:r>
              <a:rPr lang="en-US" sz="2800" dirty="0">
                <a:solidFill>
                  <a:schemeClr val="accent1">
                    <a:lumMod val="75000"/>
                  </a:schemeClr>
                </a:solidFill>
              </a:rPr>
              <a:t>Each item passed below the ceiling item is given 1 point. </a:t>
            </a:r>
          </a:p>
          <a:p>
            <a:pPr lvl="0"/>
            <a:r>
              <a:rPr lang="en-US" sz="2800" dirty="0">
                <a:solidFill>
                  <a:schemeClr val="accent1">
                    <a:lumMod val="75000"/>
                  </a:schemeClr>
                </a:solidFill>
              </a:rPr>
              <a:t>Subjects are assumed to have correctly answered all items below the basal, and those items are also given 1 point. </a:t>
            </a:r>
          </a:p>
          <a:p>
            <a:pPr lvl="0"/>
            <a:r>
              <a:rPr lang="en-US" sz="2800" dirty="0">
                <a:solidFill>
                  <a:schemeClr val="accent1">
                    <a:lumMod val="75000"/>
                  </a:schemeClr>
                </a:solidFill>
              </a:rPr>
              <a:t>Any item mistakenly administered above the ceiling is scored as zero.</a:t>
            </a:r>
          </a:p>
          <a:p>
            <a:pPr lvl="0"/>
            <a:r>
              <a:rPr lang="en-US" sz="2800" dirty="0">
                <a:solidFill>
                  <a:schemeClr val="accent1">
                    <a:lumMod val="75000"/>
                  </a:schemeClr>
                </a:solidFill>
              </a:rPr>
              <a:t>Training items are not scored. </a:t>
            </a:r>
          </a:p>
          <a:p>
            <a:pPr lvl="0"/>
            <a:r>
              <a:rPr lang="en-US" sz="2800" dirty="0">
                <a:solidFill>
                  <a:schemeClr val="accent1">
                    <a:lumMod val="75000"/>
                  </a:schemeClr>
                </a:solidFill>
              </a:rPr>
              <a:t>The total raw score is 1 point for each item below the ceiling item, including all items below the basal.</a:t>
            </a:r>
          </a:p>
          <a:p>
            <a:endParaRPr lang="en-US" dirty="0"/>
          </a:p>
        </p:txBody>
      </p:sp>
      <p:sp>
        <p:nvSpPr>
          <p:cNvPr id="4" name="Text Placeholder 3"/>
          <p:cNvSpPr>
            <a:spLocks noGrp="1"/>
          </p:cNvSpPr>
          <p:nvPr>
            <p:ph type="body" sz="half" idx="2"/>
          </p:nvPr>
        </p:nvSpPr>
        <p:spPr>
          <a:xfrm>
            <a:off x="472381" y="2286000"/>
            <a:ext cx="2211884" cy="6204857"/>
          </a:xfrm>
          <a:solidFill>
            <a:schemeClr val="accent3">
              <a:lumMod val="20000"/>
              <a:lumOff val="80000"/>
            </a:schemeClr>
          </a:solidFill>
          <a:ln>
            <a:solidFill>
              <a:schemeClr val="accent3">
                <a:lumMod val="20000"/>
                <a:lumOff val="80000"/>
              </a:schemeClr>
            </a:solidFill>
          </a:ln>
        </p:spPr>
        <p:txBody>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pPr algn="ctr"/>
            <a:r>
              <a:rPr lang="en-US" sz="1400" b="1" dirty="0" smtClean="0">
                <a:solidFill>
                  <a:schemeClr val="accent1">
                    <a:lumMod val="75000"/>
                  </a:schemeClr>
                </a:solidFill>
                <a:latin typeface="Bookman Old Style" panose="02050604050505020204" pitchFamily="18" charset="0"/>
              </a:rPr>
              <a:t>Administration</a:t>
            </a:r>
          </a:p>
          <a:p>
            <a:pPr algn="ctr"/>
            <a:r>
              <a:rPr lang="en-US" dirty="0" smtClean="0">
                <a:solidFill>
                  <a:schemeClr val="accent1">
                    <a:lumMod val="75000"/>
                  </a:schemeClr>
                </a:solidFill>
              </a:rPr>
              <a:t>The TONI-4’s nonverbal, motor-reduced format makes the TONI-4 ideal for estimating the cognitive ability and general intellectual functioning of people who were previously hard to test with traditional measures of intelligence. </a:t>
            </a:r>
          </a:p>
          <a:p>
            <a:pPr algn="ctr"/>
            <a:r>
              <a:rPr lang="en-US" dirty="0" smtClean="0">
                <a:solidFill>
                  <a:schemeClr val="accent1">
                    <a:lumMod val="75000"/>
                  </a:schemeClr>
                </a:solidFill>
              </a:rPr>
              <a:t>Made for individuals ages 6-89 years</a:t>
            </a:r>
            <a:endParaRPr lang="en-US" dirty="0">
              <a:solidFill>
                <a:schemeClr val="accent1">
                  <a:lumMod val="75000"/>
                </a:schemeClr>
              </a:solidFill>
            </a:endParaRPr>
          </a:p>
        </p:txBody>
      </p:sp>
      <p:pic>
        <p:nvPicPr>
          <p:cNvPr id="5" name="Picture 4"/>
          <p:cNvPicPr>
            <a:picLocks noChangeAspect="1"/>
          </p:cNvPicPr>
          <p:nvPr/>
        </p:nvPicPr>
        <p:blipFill>
          <a:blip r:embed="rId2"/>
          <a:stretch>
            <a:fillRect/>
          </a:stretch>
        </p:blipFill>
        <p:spPr>
          <a:xfrm>
            <a:off x="304694" y="478971"/>
            <a:ext cx="2547258" cy="1273629"/>
          </a:xfrm>
          <a:prstGeom prst="rect">
            <a:avLst/>
          </a:prstGeom>
        </p:spPr>
      </p:pic>
      <p:pic>
        <p:nvPicPr>
          <p:cNvPr id="7" name="Picture 6"/>
          <p:cNvPicPr>
            <a:picLocks noChangeAspect="1"/>
          </p:cNvPicPr>
          <p:nvPr/>
        </p:nvPicPr>
        <p:blipFill>
          <a:blip r:embed="rId3"/>
          <a:stretch>
            <a:fillRect/>
          </a:stretch>
        </p:blipFill>
        <p:spPr>
          <a:xfrm>
            <a:off x="682973" y="2643553"/>
            <a:ext cx="1790700" cy="2295525"/>
          </a:xfrm>
          <a:prstGeom prst="rect">
            <a:avLst/>
          </a:prstGeom>
        </p:spPr>
      </p:pic>
    </p:spTree>
    <p:extLst>
      <p:ext uri="{BB962C8B-B14F-4D97-AF65-F5344CB8AC3E}">
        <p14:creationId xmlns:p14="http://schemas.microsoft.com/office/powerpoint/2010/main" val="177753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46144" y="208343"/>
            <a:ext cx="5915025" cy="2000249"/>
          </a:xfrm>
        </p:spPr>
        <p:txBody>
          <a:bodyPr>
            <a:normAutofit/>
          </a:bodyPr>
          <a:lstStyle/>
          <a:p>
            <a:r>
              <a:rPr lang="en-US" sz="1200" b="1" dirty="0">
                <a:solidFill>
                  <a:schemeClr val="accent1">
                    <a:lumMod val="75000"/>
                  </a:schemeClr>
                </a:solidFill>
                <a:latin typeface="Bookman Old Style" panose="02050604050505020204" pitchFamily="18" charset="0"/>
              </a:rPr>
              <a:t>Reliability, Validity, and Norms</a:t>
            </a:r>
            <a:endParaRPr lang="en-US" sz="1200" dirty="0">
              <a:solidFill>
                <a:schemeClr val="accent1">
                  <a:lumMod val="75000"/>
                </a:schemeClr>
              </a:solidFill>
              <a:latin typeface="Bookman Old Style" panose="02050604050505020204" pitchFamily="18" charset="0"/>
            </a:endParaRPr>
          </a:p>
          <a:p>
            <a:pPr marL="285750" lvl="0" indent="-285750">
              <a:buFont typeface="Arial" panose="020B0604020202020204" pitchFamily="34" charset="0"/>
              <a:buChar char="•"/>
            </a:pPr>
            <a:r>
              <a:rPr lang="en-US" sz="1200" dirty="0">
                <a:solidFill>
                  <a:schemeClr val="accent1">
                    <a:lumMod val="75000"/>
                  </a:schemeClr>
                </a:solidFill>
              </a:rPr>
              <a:t>Updated normative data (N = 2,272) are representative of U.S Census statistics.</a:t>
            </a:r>
          </a:p>
          <a:p>
            <a:pPr marL="285750" lvl="0" indent="-285750">
              <a:buFont typeface="Arial" panose="020B0604020202020204" pitchFamily="34" charset="0"/>
              <a:buChar char="•"/>
            </a:pPr>
            <a:r>
              <a:rPr lang="en-US" sz="1200" dirty="0">
                <a:solidFill>
                  <a:schemeClr val="accent1">
                    <a:lumMod val="75000"/>
                  </a:schemeClr>
                </a:solidFill>
              </a:rPr>
              <a:t>Floor effects are minimal.</a:t>
            </a:r>
          </a:p>
          <a:p>
            <a:pPr marL="285750" lvl="0" indent="-285750">
              <a:buFont typeface="Arial" panose="020B0604020202020204" pitchFamily="34" charset="0"/>
              <a:buChar char="•"/>
            </a:pPr>
            <a:r>
              <a:rPr lang="en-US" sz="1200" dirty="0">
                <a:solidFill>
                  <a:schemeClr val="accent1">
                    <a:lumMod val="75000"/>
                  </a:schemeClr>
                </a:solidFill>
              </a:rPr>
              <a:t>Additional evidence of the test reliability and validity is offered for the entire normative sample and for specific subgroups of the sample to account for cognitive ability, race, ethnicity, and gender. </a:t>
            </a:r>
          </a:p>
          <a:p>
            <a:pPr marL="285750" lvl="0" indent="-285750">
              <a:buFont typeface="Arial" panose="020B0604020202020204" pitchFamily="34" charset="0"/>
              <a:buChar char="•"/>
            </a:pPr>
            <a:r>
              <a:rPr lang="en-US" sz="1200" dirty="0">
                <a:solidFill>
                  <a:schemeClr val="accent1">
                    <a:lumMod val="75000"/>
                  </a:schemeClr>
                </a:solidFill>
              </a:rPr>
              <a:t>The magnitude of the coefficients reported for the TONI-4 satisfies the most rigorous standards. </a:t>
            </a:r>
          </a:p>
          <a:p>
            <a:endParaRPr lang="en-US" dirty="0"/>
          </a:p>
        </p:txBody>
      </p:sp>
    </p:spTree>
    <p:extLst>
      <p:ext uri="{BB962C8B-B14F-4D97-AF65-F5344CB8AC3E}">
        <p14:creationId xmlns:p14="http://schemas.microsoft.com/office/powerpoint/2010/main" val="42398379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TotalTime>
  <Words>447</Words>
  <Application>Microsoft Office PowerPoint</Application>
  <PresentationFormat>Letter Paper (8.5x11 in)</PresentationFormat>
  <Paragraphs>40</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Bookman Old Style</vt:lpstr>
      <vt:lpstr>Calibri</vt:lpstr>
      <vt:lpstr>Calibri Light</vt:lpstr>
      <vt:lpstr>Office Theme</vt:lpstr>
      <vt:lpstr>Test of Nonverbal Intelligence (TONI-4) Linda Brown, Rita J. Sherbenou, and Susan K. Johnson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of Nonverbal Intelligence (TONI-4) Linda Brown, Rita J. Sherbenou, and Susan K. Johnson</dc:title>
  <dc:creator>Kerri Fontenot</dc:creator>
  <cp:lastModifiedBy>Kerri Fontenot</cp:lastModifiedBy>
  <cp:revision>4</cp:revision>
  <dcterms:created xsi:type="dcterms:W3CDTF">2018-07-23T19:52:08Z</dcterms:created>
  <dcterms:modified xsi:type="dcterms:W3CDTF">2018-08-06T18:17:57Z</dcterms:modified>
</cp:coreProperties>
</file>