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4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9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1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3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8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5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5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F5C3E-90E3-4677-83AD-5441F170632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5B48E-4D7B-4682-92E7-17736B535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4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0230" y="427419"/>
            <a:ext cx="4302710" cy="569044"/>
          </a:xfrm>
        </p:spPr>
        <p:txBody>
          <a:bodyPr>
            <a:normAutofit fontScale="90000"/>
          </a:bodyPr>
          <a:lstStyle/>
          <a:p>
            <a:pPr algn="ctr" defTabSz="914400"/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Wisconsin Card Sorting Test™ (</a:t>
            </a:r>
            <a:r>
              <a:rPr lang="en-US" sz="1800" b="1" dirty="0" smtClean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WCST™)</a:t>
            </a:r>
            <a:r>
              <a:rPr lang="en-US" sz="1800" b="1" dirty="0" smtClean="0">
                <a:latin typeface="Bookman Old Style" panose="02050604050505020204" pitchFamily="18" charset="0"/>
              </a:rPr>
              <a:t/>
            </a:r>
            <a:br>
              <a:rPr lang="en-US" sz="1800" b="1" dirty="0" smtClean="0">
                <a:latin typeface="Bookman Old Style" panose="02050604050505020204" pitchFamily="18" charset="0"/>
              </a:rPr>
            </a:b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Robert K. Heaton, Ph.D., Gordon J. </a:t>
            </a:r>
            <a:r>
              <a:rPr lang="en-US" sz="1200" i="1" dirty="0" err="1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Chelune</a:t>
            </a:r>
            <a:r>
              <a:rPr lang="en-US" sz="1200" i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, Ph.D., Jack L. Talley, Ph.D., Gary G. Kay, Ph.D., and Glenn Curtiss, Ph.D.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8614" y="1328058"/>
            <a:ext cx="4005943" cy="760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Overview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Used primarily to assess perseveration and abstract thinking, the WCST is also considered a measure of executive function because of its reported sensitivity to frontal lobe dysfunction.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WCST allows you to assess your client’s strategic planning; organized searching; and ability to utilize environmental feedback to shift cognitive sets, direct behavior toward achieving a goal, and modulate impulsive responding.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Completion of the WCST requires the ability to develop and maintain an appropriate problem-solving strategy across changing stimulus conditions in order to achieve a future goal.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Unlike other measures of abstraction, the WCST provides objective measures of overall success and identifies particular sources of difficulty on the task (e.g., inefficient initial conceptualization, preservation, failure to maintain a cognitive set, inefficient learning across stages of the test).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When used with more comprehensive ability testing the WCST is helpful in discriminating frontal from </a:t>
            </a:r>
            <a:r>
              <a:rPr lang="en-US" sz="1100" dirty="0" err="1">
                <a:solidFill>
                  <a:schemeClr val="accent5">
                    <a:lumMod val="75000"/>
                  </a:schemeClr>
                </a:solidFill>
              </a:rPr>
              <a:t>nonfrontal</a:t>
            </a: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 lesions.  </a:t>
            </a:r>
          </a:p>
          <a:p>
            <a:pPr marL="0" lvl="0" indent="0"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Administration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Appropriate for ages 6:5 to 89 years.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Takes 20-30 minutes to administer, 25 minutes to score. 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Administration should take place in a quiet room with illumination adequate for viewing the WCST stimuli. 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A table or desk and two chairs, one for the examiner and one for the subject are required. 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Examiner will need a pen or pencil for recording the client’s response. 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A clipboard to hold the record booklet is also desirable in order to shield the record booklet from the client’s view. </a:t>
            </a:r>
          </a:p>
          <a:p>
            <a:pPr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Prior to administration, the examiner should inspect the WCST response card decks to ensure that cards are properly oriented and are in proper numerical sequence within each deck.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Scoring and Reporting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The subject is presented with four key cards and two decks of 64 response cards, but not told in what way the response cards should match.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Each response a client makes can be thought of as occurring in three separate dimensions and, thus, is evaluated on each. These dimensions are: Correct-Incorrect, Ambiguous-Unambiguous, and perseverative-</a:t>
            </a:r>
            <a:r>
              <a:rPr lang="en-US" sz="1100" dirty="0" err="1">
                <a:solidFill>
                  <a:schemeClr val="accent5">
                    <a:lumMod val="75000"/>
                  </a:schemeClr>
                </a:solidFill>
              </a:rPr>
              <a:t>nonperseverative</a:t>
            </a: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lvl="0" defTabSz="914400">
              <a:spcBef>
                <a:spcPts val="300"/>
              </a:spcBef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Successful performance on the WCST requires a client to first determine the correct sorting principle on the basis of examiner feedback and then to maintain this sorting principle or set (e.g. color) across changing stimulus.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1456" y="1774372"/>
            <a:ext cx="2211884" cy="648788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Applications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Assesses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perseveration and abstract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thinking.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WCST allows you to assess your client’s strategic planning; organized searching; and ability to utilize environmental feedback to shift cognitive sets, direct behavior toward achieving a goal, and modulate impulsive responding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Designed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for individuals ages 6:5 to 89 years.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59" y="427418"/>
            <a:ext cx="1801277" cy="9006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59" y="2240574"/>
            <a:ext cx="1790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91" y="716623"/>
            <a:ext cx="5915025" cy="154593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accent5">
                    <a:lumMod val="75000"/>
                  </a:schemeClr>
                </a:solidFill>
                <a:latin typeface="Bookman Old Style" panose="02050604050505020204" pitchFamily="18" charset="0"/>
              </a:rPr>
              <a:t>Reliability, Validity, and Norms</a:t>
            </a:r>
          </a:p>
          <a:p>
            <a:pPr marL="171450" lvl="0" indent="-171450" defTabSz="914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The WCST has been used extensively in clinical and research applications as a measure of executive function. </a:t>
            </a:r>
          </a:p>
          <a:p>
            <a:pPr marL="171450" lvl="0" indent="-171450" defTabSz="914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Clinical groups investigated have included subjects with focal and diffuse brain damage, seizure disorders, Parkinson’s disease, multiple Sclerosis, and psychiatric disturbances such as schizophrenia. </a:t>
            </a:r>
          </a:p>
          <a:p>
            <a:pPr marL="171450" lvl="0" indent="-171450" defTabSz="9144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dirty="0" err="1">
                <a:solidFill>
                  <a:schemeClr val="accent5">
                    <a:lumMod val="75000"/>
                  </a:schemeClr>
                </a:solidFill>
              </a:rPr>
              <a:t>Interscorer</a:t>
            </a:r>
            <a:r>
              <a:rPr lang="en-US" sz="1100" dirty="0">
                <a:solidFill>
                  <a:schemeClr val="accent5">
                    <a:lumMod val="75000"/>
                  </a:schemeClr>
                </a:solidFill>
              </a:rPr>
              <a:t> agreement was found to be excellent for both the standard scoring instructions and for standard scoring instructions with supplemental material.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9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522</Words>
  <Application>Microsoft Office PowerPoint</Application>
  <PresentationFormat>Letter Paper (8.5x11 in)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Office Theme</vt:lpstr>
      <vt:lpstr>Wisconsin Card Sorting Test™ (WCST™) Robert K. Heaton, Ph.D., Gordon J. Chelune, Ph.D., Jack L. Talley, Ph.D., Gary G. Kay, Ph.D., and Glenn Curtiss, Ph.D.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Card Sorting Test (WCST) Robert K. Heaton, Ph.D., Gordon J. Chelune, Ph.D., Jack L. Talle</dc:title>
  <dc:creator>Kerri Fontenot</dc:creator>
  <cp:lastModifiedBy>Kerri Fontenot</cp:lastModifiedBy>
  <cp:revision>9</cp:revision>
  <dcterms:created xsi:type="dcterms:W3CDTF">2018-07-10T18:05:34Z</dcterms:created>
  <dcterms:modified xsi:type="dcterms:W3CDTF">2018-08-06T13:23:57Z</dcterms:modified>
</cp:coreProperties>
</file>