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57" r:id="rId3"/>
    <p:sldId id="259" r:id="rId4"/>
    <p:sldId id="264" r:id="rId5"/>
    <p:sldId id="266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59796-66F0-43C3-A9CD-1505570B9E64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ADEDDCF-782A-4E7F-875A-4DA9DEB43ED4}">
      <dgm:prSet phldrT="[Text]" custT="1"/>
      <dgm:spPr/>
      <dgm:t>
        <a:bodyPr/>
        <a:lstStyle/>
        <a:p>
          <a:r>
            <a:rPr lang="en-US" sz="7200" dirty="0" smtClean="0"/>
            <a:t>   CNNS</a:t>
          </a:r>
          <a:r>
            <a:rPr lang="en-US" sz="2000" dirty="0" smtClean="0"/>
            <a:t>	</a:t>
          </a:r>
          <a:endParaRPr lang="en-US" sz="2000" dirty="0"/>
        </a:p>
      </dgm:t>
    </dgm:pt>
    <dgm:pt modelId="{E827ED26-97B0-4CF8-97E5-9D55E606DBFD}" type="parTrans" cxnId="{3AFF8C4C-C642-48EF-B899-5891DFE0FE8E}">
      <dgm:prSet/>
      <dgm:spPr/>
      <dgm:t>
        <a:bodyPr/>
        <a:lstStyle/>
        <a:p>
          <a:endParaRPr lang="en-US"/>
        </a:p>
      </dgm:t>
    </dgm:pt>
    <dgm:pt modelId="{CE59F24C-F9B2-40F2-B80B-7E65FA3296AF}" type="sibTrans" cxnId="{3AFF8C4C-C642-48EF-B899-5891DFE0FE8E}">
      <dgm:prSet/>
      <dgm:spPr/>
      <dgm:t>
        <a:bodyPr/>
        <a:lstStyle/>
        <a:p>
          <a:endParaRPr lang="en-US"/>
        </a:p>
      </dgm:t>
    </dgm:pt>
    <dgm:pt modelId="{539D394B-7291-4625-8724-37CA725DCDAB}">
      <dgm:prSet phldrT="[Text]"/>
      <dgm:spPr/>
      <dgm:t>
        <a:bodyPr/>
        <a:lstStyle/>
        <a:p>
          <a:r>
            <a:rPr lang="en-US" dirty="0" smtClean="0"/>
            <a:t>M-WCST</a:t>
          </a:r>
          <a:endParaRPr lang="en-US" dirty="0"/>
        </a:p>
      </dgm:t>
    </dgm:pt>
    <dgm:pt modelId="{0633F15D-20FA-4A62-BC57-27F4043693A0}" type="parTrans" cxnId="{528AD516-9C1D-41C8-8394-138A46B39DFC}">
      <dgm:prSet/>
      <dgm:spPr/>
      <dgm:t>
        <a:bodyPr/>
        <a:lstStyle/>
        <a:p>
          <a:endParaRPr lang="en-US"/>
        </a:p>
      </dgm:t>
    </dgm:pt>
    <dgm:pt modelId="{FDC78A7F-8308-4BD0-8837-CE4185B24DBA}" type="sibTrans" cxnId="{528AD516-9C1D-41C8-8394-138A46B39DFC}">
      <dgm:prSet/>
      <dgm:spPr/>
      <dgm:t>
        <a:bodyPr/>
        <a:lstStyle/>
        <a:p>
          <a:endParaRPr lang="en-US"/>
        </a:p>
      </dgm:t>
    </dgm:pt>
    <dgm:pt modelId="{ADB899C3-884C-4753-8317-4858D26CCEF0}">
      <dgm:prSet phldrT="[Text]"/>
      <dgm:spPr/>
      <dgm:t>
        <a:bodyPr/>
        <a:lstStyle/>
        <a:p>
          <a:r>
            <a:rPr lang="en-US" dirty="0" smtClean="0"/>
            <a:t>CNNS-SP</a:t>
          </a:r>
          <a:endParaRPr lang="en-US" dirty="0"/>
        </a:p>
      </dgm:t>
    </dgm:pt>
    <dgm:pt modelId="{91F71274-469A-4BBD-BFA1-22C2E4DB203C}" type="parTrans" cxnId="{4B26FA67-783D-4DC2-917A-AA8D57E9944D}">
      <dgm:prSet/>
      <dgm:spPr/>
      <dgm:t>
        <a:bodyPr/>
        <a:lstStyle/>
        <a:p>
          <a:endParaRPr lang="en-US"/>
        </a:p>
      </dgm:t>
    </dgm:pt>
    <dgm:pt modelId="{43117CFF-2BA2-4BDF-A04C-CFAF56BD619D}" type="sibTrans" cxnId="{4B26FA67-783D-4DC2-917A-AA8D57E9944D}">
      <dgm:prSet/>
      <dgm:spPr/>
      <dgm:t>
        <a:bodyPr/>
        <a:lstStyle/>
        <a:p>
          <a:endParaRPr lang="en-US"/>
        </a:p>
      </dgm:t>
    </dgm:pt>
    <dgm:pt modelId="{5A2B2798-883C-4330-9285-3A8940EC8873}">
      <dgm:prSet phldrT="[Text]"/>
      <dgm:spPr/>
      <dgm:t>
        <a:bodyPr/>
        <a:lstStyle/>
        <a:p>
          <a:r>
            <a:rPr lang="en-US" dirty="0" smtClean="0"/>
            <a:t>CIFA</a:t>
          </a:r>
          <a:endParaRPr lang="en-US" dirty="0"/>
        </a:p>
      </dgm:t>
    </dgm:pt>
    <dgm:pt modelId="{FBC54743-990E-46A5-8B56-9DC02FD5BED9}" type="parTrans" cxnId="{C0D394A8-6281-46AF-9DCB-3B9496CD9477}">
      <dgm:prSet/>
      <dgm:spPr/>
      <dgm:t>
        <a:bodyPr/>
        <a:lstStyle/>
        <a:p>
          <a:endParaRPr lang="en-US"/>
        </a:p>
      </dgm:t>
    </dgm:pt>
    <dgm:pt modelId="{4256BF88-0AFF-42D3-BB65-CFBBF31E5A49}" type="sibTrans" cxnId="{C0D394A8-6281-46AF-9DCB-3B9496CD9477}">
      <dgm:prSet/>
      <dgm:spPr/>
      <dgm:t>
        <a:bodyPr/>
        <a:lstStyle/>
        <a:p>
          <a:endParaRPr lang="en-US"/>
        </a:p>
      </dgm:t>
    </dgm:pt>
    <dgm:pt modelId="{106CEFA8-A41F-4FAE-9F80-1FB27BCB05D0}">
      <dgm:prSet phldrT="[Text]"/>
      <dgm:spPr/>
      <dgm:t>
        <a:bodyPr/>
        <a:lstStyle/>
        <a:p>
          <a:r>
            <a:rPr lang="en-US" dirty="0" smtClean="0"/>
            <a:t>M-WCST</a:t>
          </a:r>
          <a:endParaRPr lang="en-US" dirty="0"/>
        </a:p>
      </dgm:t>
    </dgm:pt>
    <dgm:pt modelId="{DA36C53A-81C0-4357-BB9A-BC6F16D1D99C}" type="parTrans" cxnId="{965EDC47-07BF-42CE-9A11-181778E73378}">
      <dgm:prSet/>
      <dgm:spPr/>
      <dgm:t>
        <a:bodyPr/>
        <a:lstStyle/>
        <a:p>
          <a:endParaRPr lang="en-US"/>
        </a:p>
      </dgm:t>
    </dgm:pt>
    <dgm:pt modelId="{F6E6E038-DAF1-4B34-9FD4-A508FBB72826}" type="sibTrans" cxnId="{965EDC47-07BF-42CE-9A11-181778E73378}">
      <dgm:prSet/>
      <dgm:spPr/>
      <dgm:t>
        <a:bodyPr/>
        <a:lstStyle/>
        <a:p>
          <a:endParaRPr lang="en-US"/>
        </a:p>
      </dgm:t>
    </dgm:pt>
    <dgm:pt modelId="{771DAC45-1B2E-4717-93C2-969E3FD56B8A}">
      <dgm:prSet phldrT="[Text]"/>
      <dgm:spPr/>
      <dgm:t>
        <a:bodyPr/>
        <a:lstStyle/>
        <a:p>
          <a:r>
            <a:rPr lang="en-US" dirty="0" smtClean="0"/>
            <a:t>CIFA</a:t>
          </a:r>
          <a:endParaRPr lang="en-US" dirty="0"/>
        </a:p>
      </dgm:t>
    </dgm:pt>
    <dgm:pt modelId="{71AD7A2D-0BDD-4B16-B539-738C44EF490E}" type="parTrans" cxnId="{5269C086-DD92-44F9-8896-2B5941307D92}">
      <dgm:prSet/>
      <dgm:spPr/>
      <dgm:t>
        <a:bodyPr/>
        <a:lstStyle/>
        <a:p>
          <a:endParaRPr lang="en-US"/>
        </a:p>
      </dgm:t>
    </dgm:pt>
    <dgm:pt modelId="{C39624DE-2E4E-4D00-9CC5-F93D5C7403D1}" type="sibTrans" cxnId="{5269C086-DD92-44F9-8896-2B5941307D92}">
      <dgm:prSet/>
      <dgm:spPr/>
      <dgm:t>
        <a:bodyPr/>
        <a:lstStyle/>
        <a:p>
          <a:endParaRPr lang="en-US"/>
        </a:p>
      </dgm:t>
    </dgm:pt>
    <dgm:pt modelId="{68742400-5F53-44F2-B86D-9EB7C2C3D73D}" type="pres">
      <dgm:prSet presAssocID="{59659796-66F0-43C3-A9CD-1505570B9E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CB2DC9-4A55-467B-BB40-E7FF6D420FF9}" type="pres">
      <dgm:prSet presAssocID="{DADEDDCF-782A-4E7F-875A-4DA9DEB43ED4}" presName="node" presStyleLbl="node1" presStyleIdx="0" presStyleCnt="6" custLinFactNeighborX="1750" custLinFactNeighborY="-8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6CEBE-591B-43B2-972B-5E432220AFF1}" type="pres">
      <dgm:prSet presAssocID="{CE59F24C-F9B2-40F2-B80B-7E65FA3296AF}" presName="sibTrans" presStyleCnt="0"/>
      <dgm:spPr/>
    </dgm:pt>
    <dgm:pt modelId="{DDFDED9E-14F0-4073-B629-0A526566B8D6}" type="pres">
      <dgm:prSet presAssocID="{771DAC45-1B2E-4717-93C2-969E3FD56B8A}" presName="node" presStyleLbl="node1" presStyleIdx="1" presStyleCnt="6" custScaleX="34049" custScaleY="14467" custLinFactNeighborX="-59146" custLinFactNeighborY="28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4C8E5-EA00-46FF-84CE-D8E3E595905E}" type="pres">
      <dgm:prSet presAssocID="{C39624DE-2E4E-4D00-9CC5-F93D5C7403D1}" presName="sibTrans" presStyleCnt="0"/>
      <dgm:spPr/>
    </dgm:pt>
    <dgm:pt modelId="{A80ECF63-E363-46E7-AC73-A22A32B8B3FA}" type="pres">
      <dgm:prSet presAssocID="{106CEFA8-A41F-4FAE-9F80-1FB27BCB05D0}" presName="node" presStyleLbl="node1" presStyleIdx="2" presStyleCnt="6" custScaleX="68293" custScaleY="34204" custLinFactNeighborX="-22430" custLinFactNeighborY="45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56ABC-5A6C-44C3-879C-4528E459A7BB}" type="pres">
      <dgm:prSet presAssocID="{F6E6E038-DAF1-4B34-9FD4-A508FBB72826}" presName="sibTrans" presStyleCnt="0"/>
      <dgm:spPr/>
    </dgm:pt>
    <dgm:pt modelId="{F15F41AC-8878-4CBD-A3D6-5024B9991612}" type="pres">
      <dgm:prSet presAssocID="{539D394B-7291-4625-8724-37CA725DCDAB}" presName="node" presStyleLbl="node1" presStyleIdx="3" presStyleCnt="6" custScaleX="29157" custScaleY="13574" custLinFactNeighborX="-60398" custLinFactNeighborY="-68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473F3-1A57-4A79-8506-E6A551A84925}" type="pres">
      <dgm:prSet presAssocID="{FDC78A7F-8308-4BD0-8837-CE4185B24DBA}" presName="sibTrans" presStyleCnt="0"/>
      <dgm:spPr/>
    </dgm:pt>
    <dgm:pt modelId="{3AE2B756-B2A1-4042-B18B-DC715E32AE0C}" type="pres">
      <dgm:prSet presAssocID="{ADB899C3-884C-4753-8317-4858D26CCEF0}" presName="node" presStyleLbl="node1" presStyleIdx="4" presStyleCnt="6" custScaleX="37300" custScaleY="61289" custLinFactNeighborX="93759" custLinFactNeighborY="-8925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C2DFA09-1078-42CF-8A3F-E873CC94BF22}" type="pres">
      <dgm:prSet presAssocID="{43117CFF-2BA2-4BDF-A04C-CFAF56BD619D}" presName="sibTrans" presStyleCnt="0"/>
      <dgm:spPr/>
    </dgm:pt>
    <dgm:pt modelId="{75E2535E-D2B0-4A56-B4DB-CE800948F914}" type="pres">
      <dgm:prSet presAssocID="{5A2B2798-883C-4330-9285-3A8940EC8873}" presName="node" presStyleLbl="node1" presStyleIdx="5" presStyleCnt="6" custScaleX="62732" custScaleY="37073" custLinFactNeighborX="35285" custLinFactNeighborY="-18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C20D9F-2867-40D6-84C8-ECE7BB77B4F3}" type="presOf" srcId="{5A2B2798-883C-4330-9285-3A8940EC8873}" destId="{75E2535E-D2B0-4A56-B4DB-CE800948F914}" srcOrd="0" destOrd="0" presId="urn:microsoft.com/office/officeart/2005/8/layout/default"/>
    <dgm:cxn modelId="{3AFF8C4C-C642-48EF-B899-5891DFE0FE8E}" srcId="{59659796-66F0-43C3-A9CD-1505570B9E64}" destId="{DADEDDCF-782A-4E7F-875A-4DA9DEB43ED4}" srcOrd="0" destOrd="0" parTransId="{E827ED26-97B0-4CF8-97E5-9D55E606DBFD}" sibTransId="{CE59F24C-F9B2-40F2-B80B-7E65FA3296AF}"/>
    <dgm:cxn modelId="{528AD516-9C1D-41C8-8394-138A46B39DFC}" srcId="{59659796-66F0-43C3-A9CD-1505570B9E64}" destId="{539D394B-7291-4625-8724-37CA725DCDAB}" srcOrd="3" destOrd="0" parTransId="{0633F15D-20FA-4A62-BC57-27F4043693A0}" sibTransId="{FDC78A7F-8308-4BD0-8837-CE4185B24DBA}"/>
    <dgm:cxn modelId="{965EDC47-07BF-42CE-9A11-181778E73378}" srcId="{59659796-66F0-43C3-A9CD-1505570B9E64}" destId="{106CEFA8-A41F-4FAE-9F80-1FB27BCB05D0}" srcOrd="2" destOrd="0" parTransId="{DA36C53A-81C0-4357-BB9A-BC6F16D1D99C}" sibTransId="{F6E6E038-DAF1-4B34-9FD4-A508FBB72826}"/>
    <dgm:cxn modelId="{C181BF03-5C9D-431D-BF41-42279F85A8EE}" type="presOf" srcId="{59659796-66F0-43C3-A9CD-1505570B9E64}" destId="{68742400-5F53-44F2-B86D-9EB7C2C3D73D}" srcOrd="0" destOrd="0" presId="urn:microsoft.com/office/officeart/2005/8/layout/default"/>
    <dgm:cxn modelId="{4FE64B31-ABA0-496E-B0F7-5D165DEFD2AF}" type="presOf" srcId="{DADEDDCF-782A-4E7F-875A-4DA9DEB43ED4}" destId="{E5CB2DC9-4A55-467B-BB40-E7FF6D420FF9}" srcOrd="0" destOrd="0" presId="urn:microsoft.com/office/officeart/2005/8/layout/default"/>
    <dgm:cxn modelId="{4B26FA67-783D-4DC2-917A-AA8D57E9944D}" srcId="{59659796-66F0-43C3-A9CD-1505570B9E64}" destId="{ADB899C3-884C-4753-8317-4858D26CCEF0}" srcOrd="4" destOrd="0" parTransId="{91F71274-469A-4BBD-BFA1-22C2E4DB203C}" sibTransId="{43117CFF-2BA2-4BDF-A04C-CFAF56BD619D}"/>
    <dgm:cxn modelId="{9F930FB4-3228-4198-B1F5-1E083068EC8E}" type="presOf" srcId="{106CEFA8-A41F-4FAE-9F80-1FB27BCB05D0}" destId="{A80ECF63-E363-46E7-AC73-A22A32B8B3FA}" srcOrd="0" destOrd="0" presId="urn:microsoft.com/office/officeart/2005/8/layout/default"/>
    <dgm:cxn modelId="{BB843FD8-83A6-42E1-90B1-DC440AD500FF}" type="presOf" srcId="{ADB899C3-884C-4753-8317-4858D26CCEF0}" destId="{3AE2B756-B2A1-4042-B18B-DC715E32AE0C}" srcOrd="0" destOrd="0" presId="urn:microsoft.com/office/officeart/2005/8/layout/default"/>
    <dgm:cxn modelId="{40AE2256-932C-44D2-B529-F37339525882}" type="presOf" srcId="{539D394B-7291-4625-8724-37CA725DCDAB}" destId="{F15F41AC-8878-4CBD-A3D6-5024B9991612}" srcOrd="0" destOrd="0" presId="urn:microsoft.com/office/officeart/2005/8/layout/default"/>
    <dgm:cxn modelId="{5269C086-DD92-44F9-8896-2B5941307D92}" srcId="{59659796-66F0-43C3-A9CD-1505570B9E64}" destId="{771DAC45-1B2E-4717-93C2-969E3FD56B8A}" srcOrd="1" destOrd="0" parTransId="{71AD7A2D-0BDD-4B16-B539-738C44EF490E}" sibTransId="{C39624DE-2E4E-4D00-9CC5-F93D5C7403D1}"/>
    <dgm:cxn modelId="{15A6D537-4C55-4915-A2D3-AB1A23256236}" type="presOf" srcId="{771DAC45-1B2E-4717-93C2-969E3FD56B8A}" destId="{DDFDED9E-14F0-4073-B629-0A526566B8D6}" srcOrd="0" destOrd="0" presId="urn:microsoft.com/office/officeart/2005/8/layout/default"/>
    <dgm:cxn modelId="{C0D394A8-6281-46AF-9DCB-3B9496CD9477}" srcId="{59659796-66F0-43C3-A9CD-1505570B9E64}" destId="{5A2B2798-883C-4330-9285-3A8940EC8873}" srcOrd="5" destOrd="0" parTransId="{FBC54743-990E-46A5-8B56-9DC02FD5BED9}" sibTransId="{4256BF88-0AFF-42D3-BB65-CFBBF31E5A49}"/>
    <dgm:cxn modelId="{22036480-39C3-47D6-A220-CFFF365168C5}" type="presParOf" srcId="{68742400-5F53-44F2-B86D-9EB7C2C3D73D}" destId="{E5CB2DC9-4A55-467B-BB40-E7FF6D420FF9}" srcOrd="0" destOrd="0" presId="urn:microsoft.com/office/officeart/2005/8/layout/default"/>
    <dgm:cxn modelId="{7B09661F-B8DD-43F1-BB57-A27AB9DBA548}" type="presParOf" srcId="{68742400-5F53-44F2-B86D-9EB7C2C3D73D}" destId="{A4E6CEBE-591B-43B2-972B-5E432220AFF1}" srcOrd="1" destOrd="0" presId="urn:microsoft.com/office/officeart/2005/8/layout/default"/>
    <dgm:cxn modelId="{C95C7EAD-7209-47CF-AEEC-33D6B9D9C3A0}" type="presParOf" srcId="{68742400-5F53-44F2-B86D-9EB7C2C3D73D}" destId="{DDFDED9E-14F0-4073-B629-0A526566B8D6}" srcOrd="2" destOrd="0" presId="urn:microsoft.com/office/officeart/2005/8/layout/default"/>
    <dgm:cxn modelId="{88A67F60-100C-43ED-9F26-13878086C36A}" type="presParOf" srcId="{68742400-5F53-44F2-B86D-9EB7C2C3D73D}" destId="{6A24C8E5-EA00-46FF-84CE-D8E3E595905E}" srcOrd="3" destOrd="0" presId="urn:microsoft.com/office/officeart/2005/8/layout/default"/>
    <dgm:cxn modelId="{66A57CC8-E293-4423-8B53-B672F8A7B1FC}" type="presParOf" srcId="{68742400-5F53-44F2-B86D-9EB7C2C3D73D}" destId="{A80ECF63-E363-46E7-AC73-A22A32B8B3FA}" srcOrd="4" destOrd="0" presId="urn:microsoft.com/office/officeart/2005/8/layout/default"/>
    <dgm:cxn modelId="{EE50325E-B6C3-4307-BD28-D85B233A2150}" type="presParOf" srcId="{68742400-5F53-44F2-B86D-9EB7C2C3D73D}" destId="{F5756ABC-5A6C-44C3-879C-4528E459A7BB}" srcOrd="5" destOrd="0" presId="urn:microsoft.com/office/officeart/2005/8/layout/default"/>
    <dgm:cxn modelId="{8180AB74-7F3D-433B-99F5-254CE2DE574B}" type="presParOf" srcId="{68742400-5F53-44F2-B86D-9EB7C2C3D73D}" destId="{F15F41AC-8878-4CBD-A3D6-5024B9991612}" srcOrd="6" destOrd="0" presId="urn:microsoft.com/office/officeart/2005/8/layout/default"/>
    <dgm:cxn modelId="{CAB0493E-9254-4541-867F-6B302313DCE0}" type="presParOf" srcId="{68742400-5F53-44F2-B86D-9EB7C2C3D73D}" destId="{F42473F3-1A57-4A79-8506-E6A551A84925}" srcOrd="7" destOrd="0" presId="urn:microsoft.com/office/officeart/2005/8/layout/default"/>
    <dgm:cxn modelId="{DB96BABD-5A0E-435F-B1B9-13C76A0D6515}" type="presParOf" srcId="{68742400-5F53-44F2-B86D-9EB7C2C3D73D}" destId="{3AE2B756-B2A1-4042-B18B-DC715E32AE0C}" srcOrd="8" destOrd="0" presId="urn:microsoft.com/office/officeart/2005/8/layout/default"/>
    <dgm:cxn modelId="{0C7DCDEB-C016-49DE-92D2-BDE5876E5AF4}" type="presParOf" srcId="{68742400-5F53-44F2-B86D-9EB7C2C3D73D}" destId="{8C2DFA09-1078-42CF-8A3F-E873CC94BF22}" srcOrd="9" destOrd="0" presId="urn:microsoft.com/office/officeart/2005/8/layout/default"/>
    <dgm:cxn modelId="{477E10F9-DD80-4704-A98F-D97BDEA19DA8}" type="presParOf" srcId="{68742400-5F53-44F2-B86D-9EB7C2C3D73D}" destId="{75E2535E-D2B0-4A56-B4DB-CE800948F91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B2DC9-4A55-467B-BB40-E7FF6D420FF9}">
      <dsp:nvSpPr>
        <dsp:cNvPr id="0" name=""/>
        <dsp:cNvSpPr/>
      </dsp:nvSpPr>
      <dsp:spPr>
        <a:xfrm>
          <a:off x="1116039" y="0"/>
          <a:ext cx="3779266" cy="22675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smtClean="0"/>
            <a:t>   CNNS</a:t>
          </a:r>
          <a:r>
            <a:rPr lang="en-US" sz="2000" kern="1200" dirty="0" smtClean="0"/>
            <a:t>	</a:t>
          </a:r>
          <a:endParaRPr lang="en-US" sz="2000" kern="1200" dirty="0"/>
        </a:p>
      </dsp:txBody>
      <dsp:txXfrm>
        <a:off x="1116039" y="0"/>
        <a:ext cx="3779266" cy="2267560"/>
      </dsp:txXfrm>
    </dsp:sp>
    <dsp:sp modelId="{DDFDED9E-14F0-4073-B629-0A526566B8D6}">
      <dsp:nvSpPr>
        <dsp:cNvPr id="0" name=""/>
        <dsp:cNvSpPr/>
      </dsp:nvSpPr>
      <dsp:spPr>
        <a:xfrm>
          <a:off x="2971810" y="1627904"/>
          <a:ext cx="1286802" cy="328047"/>
        </a:xfrm>
        <a:prstGeom prst="rect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CIFA</a:t>
          </a:r>
          <a:endParaRPr lang="en-US" sz="1400" kern="1200" dirty="0"/>
        </a:p>
      </dsp:txBody>
      <dsp:txXfrm>
        <a:off x="2971810" y="1627904"/>
        <a:ext cx="1286802" cy="328047"/>
      </dsp:txXfrm>
    </dsp:sp>
    <dsp:sp modelId="{A80ECF63-E363-46E7-AC73-A22A32B8B3FA}">
      <dsp:nvSpPr>
        <dsp:cNvPr id="0" name=""/>
        <dsp:cNvSpPr/>
      </dsp:nvSpPr>
      <dsp:spPr>
        <a:xfrm>
          <a:off x="2" y="3987315"/>
          <a:ext cx="2580974" cy="775596"/>
        </a:xfrm>
        <a:prstGeom prst="rect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M-WCST</a:t>
          </a:r>
          <a:endParaRPr lang="en-US" sz="1400" kern="1200" dirty="0"/>
        </a:p>
      </dsp:txBody>
      <dsp:txXfrm>
        <a:off x="2" y="3987315"/>
        <a:ext cx="2580974" cy="775596"/>
      </dsp:txXfrm>
    </dsp:sp>
    <dsp:sp modelId="{F15F41AC-8878-4CBD-A3D6-5024B9991612}">
      <dsp:nvSpPr>
        <dsp:cNvPr id="0" name=""/>
        <dsp:cNvSpPr/>
      </dsp:nvSpPr>
      <dsp:spPr>
        <a:xfrm>
          <a:off x="1523991" y="1627896"/>
          <a:ext cx="1101920" cy="307798"/>
        </a:xfrm>
        <a:prstGeom prst="rect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M-WCST</a:t>
          </a:r>
          <a:endParaRPr lang="en-US" sz="1400" kern="1200" dirty="0"/>
        </a:p>
      </dsp:txBody>
      <dsp:txXfrm>
        <a:off x="1523991" y="1627896"/>
        <a:ext cx="1101920" cy="307798"/>
      </dsp:txXfrm>
    </dsp:sp>
    <dsp:sp modelId="{3AE2B756-B2A1-4042-B18B-DC715E32AE0C}">
      <dsp:nvSpPr>
        <dsp:cNvPr id="0" name=""/>
        <dsp:cNvSpPr/>
      </dsp:nvSpPr>
      <dsp:spPr>
        <a:xfrm>
          <a:off x="6134133" y="623515"/>
          <a:ext cx="1409666" cy="1389764"/>
        </a:xfrm>
        <a:prstGeom prst="ellipse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CNNS-SP</a:t>
          </a:r>
          <a:endParaRPr lang="en-US" sz="1400" kern="1200" dirty="0"/>
        </a:p>
      </dsp:txBody>
      <dsp:txXfrm>
        <a:off x="6340574" y="827041"/>
        <a:ext cx="996784" cy="982712"/>
      </dsp:txXfrm>
    </dsp:sp>
    <dsp:sp modelId="{75E2535E-D2B0-4A56-B4DB-CE800948F914}">
      <dsp:nvSpPr>
        <dsp:cNvPr id="0" name=""/>
        <dsp:cNvSpPr/>
      </dsp:nvSpPr>
      <dsp:spPr>
        <a:xfrm>
          <a:off x="3920009" y="3992965"/>
          <a:ext cx="2370809" cy="84065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CIFA</a:t>
          </a:r>
          <a:endParaRPr lang="en-US" sz="1400" kern="1200" dirty="0"/>
        </a:p>
      </dsp:txBody>
      <dsp:txXfrm>
        <a:off x="3920009" y="3992965"/>
        <a:ext cx="2370809" cy="840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1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1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5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9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3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3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5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4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F369-37D0-44B0-B414-95EDB60CE22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11D2-692D-461E-A88B-C00F2CCB4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0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CNNS Family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08326038"/>
              </p:ext>
            </p:extLst>
          </p:nvPr>
        </p:nvGraphicFramePr>
        <p:xfrm>
          <a:off x="762000" y="1191502"/>
          <a:ext cx="7543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5738368" y="2590800"/>
            <a:ext cx="1066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8493196" flipV="1">
            <a:off x="5435793" y="4181295"/>
            <a:ext cx="2360536" cy="46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0262363" flipV="1">
            <a:off x="1919323" y="4099756"/>
            <a:ext cx="528687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048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Sample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295400"/>
            <a:ext cx="731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Johns Hopkins </a:t>
            </a:r>
            <a:r>
              <a:rPr lang="en-US" sz="2000" dirty="0"/>
              <a:t>Aging, </a:t>
            </a:r>
            <a:r>
              <a:rPr lang="en-US" sz="2000" dirty="0" smtClean="0"/>
              <a:t>Brain Imaging</a:t>
            </a:r>
            <a:r>
              <a:rPr lang="en-US" sz="2000" dirty="0"/>
              <a:t>, and Cognition (ABC) </a:t>
            </a:r>
            <a:r>
              <a:rPr lang="en-US" sz="2000" dirty="0" smtClean="0"/>
              <a:t>study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Phase 1:  215 adults Baltimore MD, random calling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Phase 2:  179 adults Baltimore and Hartford, random calling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All </a:t>
            </a:r>
            <a:r>
              <a:rPr lang="en-US" sz="2000" dirty="0" smtClean="0"/>
              <a:t>participants underwent </a:t>
            </a:r>
            <a:r>
              <a:rPr lang="en-US" sz="2000" dirty="0"/>
              <a:t>physical and neurological examinations</a:t>
            </a:r>
            <a:r>
              <a:rPr lang="en-US" sz="2000" dirty="0" smtClean="0"/>
              <a:t>, psychiatric </a:t>
            </a:r>
            <a:r>
              <a:rPr lang="en-US" sz="2000" dirty="0"/>
              <a:t>interviews, laboratory blood tests, brain</a:t>
            </a:r>
          </a:p>
          <a:p>
            <a:r>
              <a:rPr lang="en-US" sz="2000" dirty="0" smtClean="0"/>
              <a:t>      MRI </a:t>
            </a:r>
            <a:r>
              <a:rPr lang="en-US" sz="2000" dirty="0"/>
              <a:t>scans, and cognitive testing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67 excluded (</a:t>
            </a:r>
            <a:r>
              <a:rPr lang="en-US" sz="2000" dirty="0" err="1" smtClean="0"/>
              <a:t>Parkinsons</a:t>
            </a:r>
            <a:r>
              <a:rPr lang="en-US" sz="2000" dirty="0" smtClean="0"/>
              <a:t>, TBI, drug abuse, etc.)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Resulting sample of 327 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26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List of CNNS Instruments</a:t>
            </a:r>
          </a:p>
          <a:p>
            <a:pPr algn="ctr"/>
            <a:endParaRPr lang="en-US" dirty="0"/>
          </a:p>
        </p:txBody>
      </p:sp>
      <p:pic>
        <p:nvPicPr>
          <p:cNvPr id="1027" name="Picture 3" descr="http://www4.parinc.com/webuploads/staticpages/CNNS_TESTS_INCLUD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54" y="1659426"/>
            <a:ext cx="7681546" cy="336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6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048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Scoring	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966403"/>
            <a:ext cx="7315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Paper and Pencil- Manual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Raw score </a:t>
            </a:r>
            <a:r>
              <a:rPr lang="en-US" sz="2000" dirty="0" smtClean="0"/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scaled score </a:t>
            </a:r>
            <a:r>
              <a:rPr lang="en-US" sz="2000" dirty="0" smtClean="0"/>
              <a:t>(1 to 20), one table for all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Scaled to </a:t>
            </a:r>
            <a:r>
              <a:rPr lang="en-US" sz="2000" i="1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 scores</a:t>
            </a:r>
            <a:r>
              <a:rPr lang="en-US" sz="2000" dirty="0" smtClean="0"/>
              <a:t>, calibrated by age: 18 to 25, 26 to 30, etc. to 86+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i="1" dirty="0" smtClean="0"/>
              <a:t>T</a:t>
            </a:r>
            <a:r>
              <a:rPr lang="en-US" sz="2000" dirty="0" smtClean="0"/>
              <a:t> to </a:t>
            </a:r>
            <a:r>
              <a:rPr lang="en-US" sz="2000" dirty="0" smtClean="0">
                <a:solidFill>
                  <a:srgbClr val="FF0000"/>
                </a:solidFill>
              </a:rPr>
              <a:t>percentile</a:t>
            </a:r>
            <a:r>
              <a:rPr lang="en-US" sz="2000" dirty="0" smtClean="0"/>
              <a:t>- one table for all</a:t>
            </a:r>
          </a:p>
          <a:p>
            <a:endParaRPr lang="en-US" sz="2000" i="1" dirty="0"/>
          </a:p>
          <a:p>
            <a:r>
              <a:rPr lang="en-US" sz="2000" b="1" dirty="0" smtClean="0"/>
              <a:t>Computer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Raw</a:t>
            </a:r>
            <a:r>
              <a:rPr lang="en-US" sz="2000" dirty="0" smtClean="0"/>
              <a:t> to scaled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Scaled</a:t>
            </a:r>
            <a:r>
              <a:rPr lang="en-US" sz="2000" dirty="0" smtClean="0"/>
              <a:t> to </a:t>
            </a:r>
            <a:r>
              <a:rPr lang="en-US" sz="2000" i="1" dirty="0" smtClean="0">
                <a:solidFill>
                  <a:srgbClr val="FF0000"/>
                </a:solidFill>
              </a:rPr>
              <a:t>T</a:t>
            </a:r>
            <a:r>
              <a:rPr lang="en-US" sz="2000" i="1" dirty="0" smtClean="0"/>
              <a:t>, </a:t>
            </a:r>
            <a:r>
              <a:rPr lang="en-US" sz="2000" dirty="0" smtClean="0"/>
              <a:t>calibrated based on</a:t>
            </a:r>
            <a:r>
              <a:rPr lang="en-US" sz="2000" i="1" dirty="0" smtClean="0"/>
              <a:t>:</a:t>
            </a:r>
          </a:p>
          <a:p>
            <a:r>
              <a:rPr lang="en-US" sz="2000" i="1" dirty="0" smtClean="0"/>
              <a:t>	</a:t>
            </a:r>
            <a:r>
              <a:rPr lang="en-US" sz="2000" dirty="0" smtClean="0"/>
              <a:t> </a:t>
            </a:r>
            <a:r>
              <a:rPr lang="en-US" sz="2000" dirty="0"/>
              <a:t>Age</a:t>
            </a:r>
          </a:p>
          <a:p>
            <a:r>
              <a:rPr lang="en-US" sz="2000" dirty="0" smtClean="0"/>
              <a:t>	 </a:t>
            </a:r>
            <a:r>
              <a:rPr lang="en-US" sz="2000" dirty="0"/>
              <a:t>Age, sex, and education</a:t>
            </a:r>
          </a:p>
          <a:p>
            <a:r>
              <a:rPr lang="en-US" sz="2000" dirty="0" smtClean="0"/>
              <a:t>	 </a:t>
            </a:r>
            <a:r>
              <a:rPr lang="en-US" sz="2000" dirty="0"/>
              <a:t>Age, sex, and race</a:t>
            </a:r>
          </a:p>
          <a:p>
            <a:r>
              <a:rPr lang="en-US" sz="2000" dirty="0" smtClean="0"/>
              <a:t> 	 Age</a:t>
            </a:r>
            <a:r>
              <a:rPr lang="en-US" sz="2000" dirty="0"/>
              <a:t>, sex, education, and race</a:t>
            </a:r>
          </a:p>
          <a:p>
            <a:r>
              <a:rPr lang="en-US" sz="2000" dirty="0" smtClean="0"/>
              <a:t> 	 Age</a:t>
            </a:r>
            <a:r>
              <a:rPr lang="en-US" sz="2000" dirty="0"/>
              <a:t>, sex, education, and HART A/B score</a:t>
            </a:r>
          </a:p>
          <a:p>
            <a:r>
              <a:rPr lang="en-US" sz="2000" dirty="0" smtClean="0"/>
              <a:t>	 Age</a:t>
            </a:r>
            <a:r>
              <a:rPr lang="en-US" sz="2000" dirty="0"/>
              <a:t>, sex, education, race, and HART A/B score</a:t>
            </a:r>
          </a:p>
          <a:p>
            <a:r>
              <a:rPr lang="en-US" sz="2000" dirty="0" smtClean="0"/>
              <a:t>	 </a:t>
            </a:r>
            <a:r>
              <a:rPr lang="en-US" sz="2000" dirty="0"/>
              <a:t>Age, sex, and HART A/B score</a:t>
            </a:r>
          </a:p>
          <a:p>
            <a:r>
              <a:rPr lang="en-US" sz="2000" dirty="0" smtClean="0"/>
              <a:t> 	 Age</a:t>
            </a:r>
            <a:r>
              <a:rPr lang="en-US" sz="2000" dirty="0"/>
              <a:t>, sex, race, and HART A/B </a:t>
            </a:r>
            <a:r>
              <a:rPr lang="en-US" sz="2000" dirty="0" smtClean="0"/>
              <a:t>score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i="1" dirty="0" smtClean="0"/>
              <a:t>T</a:t>
            </a:r>
            <a:r>
              <a:rPr lang="en-US" sz="2000" dirty="0" smtClean="0"/>
              <a:t> to </a:t>
            </a:r>
            <a:r>
              <a:rPr lang="en-US" sz="2000" dirty="0" smtClean="0">
                <a:solidFill>
                  <a:srgbClr val="FF0000"/>
                </a:solidFill>
              </a:rPr>
              <a:t>percentile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Qualitative label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86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048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Scoring </a:t>
            </a:r>
            <a:r>
              <a:rPr lang="en-US" sz="2400" b="1" dirty="0" smtClean="0"/>
              <a:t>(cont’d)	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295400"/>
            <a:ext cx="7315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Computer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Factor scores and profile (six scores, uses Standard Scores, %</a:t>
            </a:r>
            <a:r>
              <a:rPr lang="en-US" sz="2000" dirty="0" err="1" smtClean="0"/>
              <a:t>iles</a:t>
            </a:r>
            <a:r>
              <a:rPr lang="en-US" sz="2000" dirty="0" smtClean="0"/>
              <a:t>, Qualitative label)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Processing speed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Attention/Working memory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Verbal learning and memory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Visual learning and memory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Ideational fluency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Executive functioning</a:t>
            </a:r>
          </a:p>
          <a:p>
            <a:pPr lvl="1"/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Factor discrepancies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Additional discrepancies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32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Modified Wisconsin Card Sorting Test (MWCST)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Part of CNNS, used CNNS sample for norming</a:t>
            </a:r>
          </a:p>
          <a:p>
            <a:r>
              <a:rPr lang="en-US" sz="2000" dirty="0" smtClean="0"/>
              <a:t>48 cards</a:t>
            </a:r>
          </a:p>
          <a:p>
            <a:r>
              <a:rPr lang="en-US" sz="2000" dirty="0" smtClean="0"/>
              <a:t>Excludes 80 cards that share more than one attribute with a key card. Therefore won’t score some responses as both correct and perseverative</a:t>
            </a:r>
          </a:p>
          <a:p>
            <a:r>
              <a:rPr lang="en-US" sz="2000" dirty="0" smtClean="0"/>
              <a:t>Administration instructions are easier</a:t>
            </a:r>
          </a:p>
          <a:p>
            <a:r>
              <a:rPr lang="en-US" sz="2000" dirty="0" smtClean="0"/>
              <a:t>Scoring is simpler and faster</a:t>
            </a:r>
          </a:p>
          <a:p>
            <a:r>
              <a:rPr lang="en-US" sz="2000" dirty="0"/>
              <a:t>Easier to understand and better tolerated by adults diagnosed with cognitive impairments</a:t>
            </a:r>
          </a:p>
          <a:p>
            <a:r>
              <a:rPr lang="en-US" sz="2000" dirty="0" smtClean="0"/>
              <a:t>Still maintains clinical sensitivity to various neurological and psychiatric disorders</a:t>
            </a:r>
          </a:p>
          <a:p>
            <a:r>
              <a:rPr lang="en-US" sz="2000" dirty="0" smtClean="0"/>
              <a:t>Good summary of “why” on pages 2-3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0610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Modified Wisconsin Card Sorting Test (MWCST)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Scaled score norms (1-20)</a:t>
            </a:r>
          </a:p>
          <a:p>
            <a:endParaRPr lang="en-US" sz="2000" dirty="0" smtClean="0"/>
          </a:p>
          <a:p>
            <a:r>
              <a:rPr lang="en-US" sz="2000" dirty="0" smtClean="0"/>
              <a:t>Scaled to </a:t>
            </a:r>
            <a:r>
              <a:rPr lang="en-US" sz="2000" i="1" dirty="0" smtClean="0"/>
              <a:t>T </a:t>
            </a:r>
            <a:r>
              <a:rPr lang="en-US" sz="2000" dirty="0" smtClean="0"/>
              <a:t> score conversion </a:t>
            </a:r>
            <a:r>
              <a:rPr lang="en-US" sz="2000" dirty="0"/>
              <a:t>by age, education, and </a:t>
            </a:r>
            <a:r>
              <a:rPr lang="en-US" sz="2000" dirty="0" smtClean="0"/>
              <a:t>sex, and </a:t>
            </a:r>
            <a:r>
              <a:rPr lang="en-US" sz="2000" i="1" dirty="0" smtClean="0"/>
              <a:t>T</a:t>
            </a:r>
            <a:r>
              <a:rPr lang="en-US" sz="2000" dirty="0" smtClean="0"/>
              <a:t> to percentile conversion</a:t>
            </a:r>
          </a:p>
          <a:p>
            <a:endParaRPr lang="en-US" sz="2000" dirty="0" smtClean="0"/>
          </a:p>
          <a:p>
            <a:r>
              <a:rPr lang="en-US" sz="2000" dirty="0" smtClean="0"/>
              <a:t>Qualitative labels</a:t>
            </a:r>
          </a:p>
          <a:p>
            <a:endParaRPr lang="en-US" sz="2000" dirty="0" smtClean="0"/>
          </a:p>
          <a:p>
            <a:r>
              <a:rPr lang="en-US" sz="2000" dirty="0" smtClean="0"/>
              <a:t>Executive Function Composite (also part of CNNS)</a:t>
            </a:r>
          </a:p>
          <a:p>
            <a:endParaRPr lang="en-US" sz="2000" dirty="0" smtClean="0"/>
          </a:p>
          <a:p>
            <a:r>
              <a:rPr lang="en-US" sz="2000" dirty="0" smtClean="0"/>
              <a:t>Scored with CNNS- SP</a:t>
            </a:r>
          </a:p>
          <a:p>
            <a:endParaRPr lang="en-US" sz="2000" dirty="0" smtClean="0"/>
          </a:p>
          <a:p>
            <a:r>
              <a:rPr lang="en-US" sz="2000" dirty="0" smtClean="0"/>
              <a:t>Print components:</a:t>
            </a:r>
          </a:p>
          <a:p>
            <a:pPr lvl="1"/>
            <a:r>
              <a:rPr lang="en-US" sz="1600" dirty="0" smtClean="0"/>
              <a:t>48 cards</a:t>
            </a:r>
          </a:p>
          <a:p>
            <a:pPr lvl="1"/>
            <a:r>
              <a:rPr lang="en-US" sz="1600" dirty="0" smtClean="0"/>
              <a:t>2 sided scoring sheet forms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151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Calibrated Ideational Fluency Assessment (CIFA)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Part of CNNS, used CNNS sample for norming</a:t>
            </a:r>
          </a:p>
          <a:p>
            <a:r>
              <a:rPr lang="en-US" sz="2000" dirty="0" smtClean="0"/>
              <a:t>Generate verbal or </a:t>
            </a:r>
            <a:r>
              <a:rPr lang="en-US" sz="2000" dirty="0" err="1" smtClean="0"/>
              <a:t>visuoconstruction</a:t>
            </a:r>
            <a:r>
              <a:rPr lang="en-US" sz="2000" dirty="0" smtClean="0"/>
              <a:t> material as quickly as possible</a:t>
            </a:r>
          </a:p>
          <a:p>
            <a:r>
              <a:rPr lang="en-US" sz="2000" dirty="0" smtClean="0"/>
              <a:t>Require speed as well as self monitoring, working memory and strategy generation</a:t>
            </a:r>
          </a:p>
          <a:p>
            <a:r>
              <a:rPr lang="en-US" sz="2000" dirty="0" smtClean="0"/>
              <a:t>Helpful in diagnosing: schizophrenia, bipolar disorder, Parkinson's disease and TBI</a:t>
            </a:r>
          </a:p>
          <a:p>
            <a:r>
              <a:rPr lang="en-US" sz="2000" dirty="0" err="1" smtClean="0"/>
              <a:t>Interrater</a:t>
            </a:r>
            <a:r>
              <a:rPr lang="en-US" sz="2000" dirty="0" smtClean="0"/>
              <a:t> reliability = .94 and .97</a:t>
            </a:r>
          </a:p>
          <a:p>
            <a:r>
              <a:rPr lang="en-US" sz="2000" dirty="0" smtClean="0"/>
              <a:t>Test retest = .67 to .88</a:t>
            </a:r>
          </a:p>
          <a:p>
            <a:r>
              <a:rPr lang="en-US" sz="2000" dirty="0" smtClean="0"/>
              <a:t>Internal consistency = .73 to .82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1540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Calibrated Ideational Fluency Assessment (CIFA)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Scaled score norms (1-20)</a:t>
            </a:r>
          </a:p>
          <a:p>
            <a:r>
              <a:rPr lang="en-US" sz="2000" dirty="0" smtClean="0"/>
              <a:t>Scaled to </a:t>
            </a:r>
            <a:r>
              <a:rPr lang="en-US" sz="2000" i="1" dirty="0" smtClean="0"/>
              <a:t>T </a:t>
            </a:r>
            <a:r>
              <a:rPr lang="en-US" sz="2000" dirty="0" smtClean="0"/>
              <a:t> score conversion </a:t>
            </a:r>
            <a:r>
              <a:rPr lang="en-US" sz="2000" dirty="0"/>
              <a:t>by age, education, </a:t>
            </a:r>
            <a:r>
              <a:rPr lang="en-US" sz="2000"/>
              <a:t>and </a:t>
            </a:r>
            <a:r>
              <a:rPr lang="en-US" sz="2000" smtClean="0"/>
              <a:t>sex, and </a:t>
            </a:r>
            <a:r>
              <a:rPr lang="en-US" sz="2000" i="1" dirty="0" smtClean="0"/>
              <a:t>T</a:t>
            </a:r>
            <a:r>
              <a:rPr lang="en-US" sz="2000" dirty="0" smtClean="0"/>
              <a:t> to percentile conversion</a:t>
            </a:r>
          </a:p>
          <a:p>
            <a:r>
              <a:rPr lang="en-US" sz="2000" dirty="0" smtClean="0"/>
              <a:t>Qualitative labels</a:t>
            </a:r>
          </a:p>
          <a:p>
            <a:r>
              <a:rPr lang="en-US" sz="2000" dirty="0" smtClean="0"/>
              <a:t>Ideational Fluency Composite (also part of CNNS)</a:t>
            </a:r>
          </a:p>
          <a:p>
            <a:r>
              <a:rPr lang="en-US" sz="2000" dirty="0" smtClean="0"/>
              <a:t>Discrepancy Scores</a:t>
            </a:r>
          </a:p>
          <a:p>
            <a:r>
              <a:rPr lang="en-US" sz="2000" dirty="0" smtClean="0"/>
              <a:t>Scored with CNNS- SP</a:t>
            </a:r>
          </a:p>
          <a:p>
            <a:r>
              <a:rPr lang="en-US" sz="2000" dirty="0" smtClean="0"/>
              <a:t>Print components:</a:t>
            </a:r>
          </a:p>
          <a:p>
            <a:pPr lvl="1"/>
            <a:r>
              <a:rPr lang="en-US" sz="1600" dirty="0" smtClean="0"/>
              <a:t>Record Booklet </a:t>
            </a:r>
            <a:endParaRPr lang="en-US" sz="2000" dirty="0" smtClean="0"/>
          </a:p>
          <a:p>
            <a:r>
              <a:rPr lang="en-US" sz="2000" dirty="0" smtClean="0"/>
              <a:t>Design Fluency task, timed</a:t>
            </a:r>
          </a:p>
          <a:p>
            <a:r>
              <a:rPr lang="en-US" sz="2000" dirty="0" smtClean="0"/>
              <a:t>Verbal Fluency task S,P, Animals, Supermarket, timed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450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473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CNNS Family</vt:lpstr>
      <vt:lpstr>PowerPoint Presentation</vt:lpstr>
      <vt:lpstr>PowerPoint Presentation</vt:lpstr>
      <vt:lpstr>PowerPoint Presentation</vt:lpstr>
      <vt:lpstr>PowerPoint Presentation</vt:lpstr>
      <vt:lpstr>Modified Wisconsin Card Sorting Test (MWCST)</vt:lpstr>
      <vt:lpstr>Modified Wisconsin Card Sorting Test (MWCST)</vt:lpstr>
      <vt:lpstr>Calibrated Ideational Fluency Assessment (CIFA) </vt:lpstr>
      <vt:lpstr>Calibrated Ideational Fluency Assessment (CIFA) </vt:lpstr>
    </vt:vector>
  </TitlesOfParts>
  <Company>PARinc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Brummer</dc:creator>
  <cp:lastModifiedBy>Jamie Goland</cp:lastModifiedBy>
  <cp:revision>17</cp:revision>
  <dcterms:created xsi:type="dcterms:W3CDTF">2011-01-24T14:16:25Z</dcterms:created>
  <dcterms:modified xsi:type="dcterms:W3CDTF">2013-06-25T15:48:16Z</dcterms:modified>
</cp:coreProperties>
</file>