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4" d="100"/>
          <a:sy n="74" d="100"/>
        </p:scale>
        <p:origin x="1446" y="6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Isosceles Triangle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540544" y="776288"/>
            <a:ext cx="8062912" cy="1470025"/>
          </a:xfrm>
        </p:spPr>
        <p:txBody>
          <a:bodyPr anchor="b">
            <a:normAutofit/>
          </a:bodyPr>
          <a:lstStyle>
            <a:lvl1pPr algn="r">
              <a:defRPr sz="4400"/>
            </a:lvl1pPr>
          </a:lstStyle>
          <a:p>
            <a:r>
              <a:rPr kumimoji="0" lang="en-US" smtClean="0"/>
              <a:t>Click to edit Master title style</a:t>
            </a:r>
            <a:endParaRPr kumimoji="0" lang="en-US"/>
          </a:p>
        </p:txBody>
      </p:sp>
      <p:sp>
        <p:nvSpPr>
          <p:cNvPr id="9" name="Subtitle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28" name="Date Placeholder 27"/>
          <p:cNvSpPr>
            <a:spLocks noGrp="1"/>
          </p:cNvSpPr>
          <p:nvPr>
            <p:ph type="dt" sz="half" idx="10"/>
          </p:nvPr>
        </p:nvSpPr>
        <p:spPr>
          <a:xfrm>
            <a:off x="1371600" y="6012656"/>
            <a:ext cx="5791200" cy="365125"/>
          </a:xfrm>
        </p:spPr>
        <p:txBody>
          <a:bodyPr tIns="0" bIns="0" anchor="t"/>
          <a:lstStyle>
            <a:lvl1pPr algn="r">
              <a:defRPr sz="1000"/>
            </a:lvl1pPr>
          </a:lstStyle>
          <a:p>
            <a:fld id="{CBB28C3D-900A-4510-961F-9BB7AD12124E}" type="datetimeFigureOut">
              <a:rPr lang="en-US" smtClean="0"/>
              <a:pPr/>
              <a:t>6/24/2013</a:t>
            </a:fld>
            <a:endParaRPr lang="en-US"/>
          </a:p>
        </p:txBody>
      </p:sp>
      <p:sp>
        <p:nvSpPr>
          <p:cNvPr id="17" name="Footer Placeholder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Slide Number Placeholder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D8B36811-3A6A-4B70-A670-D07C1C790B17}"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B28C3D-900A-4510-961F-9BB7AD12124E}"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36811-3A6A-4B70-A670-D07C1C790B17}"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781800" y="381000"/>
            <a:ext cx="1905000" cy="5486400"/>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381000"/>
            <a:ext cx="6248400" cy="5486400"/>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CBB28C3D-900A-4510-961F-9BB7AD12124E}" type="datetimeFigureOut">
              <a:rPr lang="en-US" smtClean="0"/>
              <a:pPr/>
              <a:t>6/24/2013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8B36811-3A6A-4B70-A670-D07C1C790B17}"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67494"/>
            <a:ext cx="8229600" cy="1399032"/>
          </a:xfrm>
        </p:spPr>
        <p:txBody>
          <a:bodyPr/>
          <a:lstStyle/>
          <a:p>
            <a:r>
              <a:rPr kumimoji="0" lang="en-US" smtClean="0"/>
              <a:t>Click to edit Master title style</a:t>
            </a:r>
            <a:endParaRPr kumimoji="0" lang="en-US"/>
          </a:p>
        </p:txBody>
      </p:sp>
      <p:sp>
        <p:nvSpPr>
          <p:cNvPr id="3" name="Content Placeholder 2"/>
          <p:cNvSpPr>
            <a:spLocks noGrp="1"/>
          </p:cNvSpPr>
          <p:nvPr>
            <p:ph idx="1"/>
          </p:nvPr>
        </p:nvSpPr>
        <p:spPr>
          <a:xfrm>
            <a:off x="457200" y="1882808"/>
            <a:ext cx="8229600" cy="4572000"/>
          </a:xfrm>
        </p:spPr>
        <p:txBody>
          <a:bodyPr/>
          <a:lstStyle>
            <a:lvl1pPr>
              <a:buClr>
                <a:schemeClr val="accent1">
                  <a:lumMod val="60000"/>
                  <a:lumOff val="40000"/>
                </a:schemeClr>
              </a:buClr>
              <a:defRPr/>
            </a:lvl1pPr>
            <a:lvl2pPr>
              <a:buClr>
                <a:schemeClr val="accent1">
                  <a:lumMod val="60000"/>
                  <a:lumOff val="40000"/>
                </a:schemeClr>
              </a:buClr>
              <a:defRPr/>
            </a:lvl2pPr>
            <a:lvl3pPr>
              <a:buClr>
                <a:schemeClr val="accent1">
                  <a:lumMod val="60000"/>
                  <a:lumOff val="40000"/>
                </a:schemeClr>
              </a:buClr>
              <a:defRPr/>
            </a:lvl3pPr>
            <a:lvl4pPr>
              <a:buClr>
                <a:schemeClr val="accent1">
                  <a:lumMod val="60000"/>
                  <a:lumOff val="40000"/>
                </a:schemeClr>
              </a:buClr>
              <a:defRPr/>
            </a:lvl4pPr>
          </a:lstStyle>
          <a:p>
            <a:pPr lvl="0" eaLnBrk="1" latinLnBrk="0" hangingPunct="1"/>
            <a:r>
              <a:rPr lang="en-US" dirty="0" smtClean="0"/>
              <a:t>Click to edit Master text styles</a:t>
            </a:r>
          </a:p>
          <a:p>
            <a:pPr lvl="1" eaLnBrk="1" latinLnBrk="0" hangingPunct="1"/>
            <a:r>
              <a:rPr lang="en-US" dirty="0" smtClean="0"/>
              <a:t>Second level</a:t>
            </a:r>
          </a:p>
          <a:p>
            <a:pPr lvl="2" eaLnBrk="1" latinLnBrk="0" hangingPunct="1"/>
            <a:r>
              <a:rPr lang="en-US" dirty="0" smtClean="0"/>
              <a:t>Third level</a:t>
            </a:r>
          </a:p>
          <a:p>
            <a:pPr lvl="3" eaLnBrk="1" latinLnBrk="0" hangingPunct="1"/>
            <a:r>
              <a:rPr lang="en-US" dirty="0" smtClean="0"/>
              <a:t>Fourth level</a:t>
            </a:r>
          </a:p>
          <a:p>
            <a:pPr lvl="4" eaLnBrk="1" latinLnBrk="0" hangingPunct="1"/>
            <a:r>
              <a:rPr lang="en-US" dirty="0" smtClean="0"/>
              <a:t>Fifth level</a:t>
            </a:r>
            <a:endParaRPr kumimoji="0" lang="en-US" dirty="0"/>
          </a:p>
        </p:txBody>
      </p:sp>
      <p:sp>
        <p:nvSpPr>
          <p:cNvPr id="4" name="Date Placeholder 3"/>
          <p:cNvSpPr>
            <a:spLocks noGrp="1"/>
          </p:cNvSpPr>
          <p:nvPr>
            <p:ph type="dt" sz="half" idx="10"/>
          </p:nvPr>
        </p:nvSpPr>
        <p:spPr>
          <a:xfrm>
            <a:off x="4791456" y="6480048"/>
            <a:ext cx="2133600" cy="301752"/>
          </a:xfrm>
        </p:spPr>
        <p:txBody>
          <a:bodyPr/>
          <a:lstStyle/>
          <a:p>
            <a:fld id="{CBB28C3D-900A-4510-961F-9BB7AD12124E}" type="datetimeFigureOut">
              <a:rPr lang="en-US" smtClean="0"/>
              <a:pPr/>
              <a:t>6/24/2013</a:t>
            </a:fld>
            <a:endParaRPr lang="en-US"/>
          </a:p>
        </p:txBody>
      </p:sp>
      <p:sp>
        <p:nvSpPr>
          <p:cNvPr id="5" name="Footer Placeholder 4"/>
          <p:cNvSpPr>
            <a:spLocks noGrp="1"/>
          </p:cNvSpPr>
          <p:nvPr>
            <p:ph type="ftr" sz="quarter" idx="11"/>
          </p:nvPr>
        </p:nvSpPr>
        <p:spPr>
          <a:xfrm>
            <a:off x="457200" y="6480969"/>
            <a:ext cx="4260056" cy="300831"/>
          </a:xfrm>
        </p:spPr>
        <p:txBody>
          <a:bodyPr/>
          <a:lstStyle/>
          <a:p>
            <a:endParaRPr lang="en-US"/>
          </a:p>
        </p:txBody>
      </p:sp>
      <p:sp>
        <p:nvSpPr>
          <p:cNvPr id="6" name="Slide Number Placeholder 5"/>
          <p:cNvSpPr>
            <a:spLocks noGrp="1"/>
          </p:cNvSpPr>
          <p:nvPr>
            <p:ph type="sldNum" sz="quarter" idx="12"/>
          </p:nvPr>
        </p:nvSpPr>
        <p:spPr/>
        <p:txBody>
          <a:bodyPr/>
          <a:lstStyle/>
          <a:p>
            <a:fld id="{D8B36811-3A6A-4B70-A670-D07C1C790B17}"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2">
        <a:schemeClr val="bg1"/>
      </p:bgRef>
    </p:bg>
    <p:spTree>
      <p:nvGrpSpPr>
        <p:cNvPr id="1" name=""/>
        <p:cNvGrpSpPr/>
        <p:nvPr/>
      </p:nvGrpSpPr>
      <p:grpSpPr>
        <a:xfrm>
          <a:off x="0" y="0"/>
          <a:ext cx="0" cy="0"/>
          <a:chOff x="0" y="0"/>
          <a:chExt cx="0" cy="0"/>
        </a:xfrm>
      </p:grpSpPr>
      <p:sp>
        <p:nvSpPr>
          <p:cNvPr id="9" name="Right Triangle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Isosceles Triangle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Date Placeholder 3"/>
          <p:cNvSpPr>
            <a:spLocks noGrp="1"/>
          </p:cNvSpPr>
          <p:nvPr>
            <p:ph type="dt" sz="half" idx="10"/>
          </p:nvPr>
        </p:nvSpPr>
        <p:spPr>
          <a:xfrm>
            <a:off x="6955632" y="6477000"/>
            <a:ext cx="2133600" cy="304800"/>
          </a:xfrm>
        </p:spPr>
        <p:txBody>
          <a:bodyPr/>
          <a:lstStyle/>
          <a:p>
            <a:fld id="{CBB28C3D-900A-4510-961F-9BB7AD12124E}" type="datetimeFigureOut">
              <a:rPr lang="en-US" smtClean="0"/>
              <a:pPr/>
              <a:t>6/24/2013</a:t>
            </a:fld>
            <a:endParaRPr lang="en-US"/>
          </a:p>
        </p:txBody>
      </p:sp>
      <p:sp>
        <p:nvSpPr>
          <p:cNvPr id="5" name="Footer Placeholder 4"/>
          <p:cNvSpPr>
            <a:spLocks noGrp="1"/>
          </p:cNvSpPr>
          <p:nvPr>
            <p:ph type="ftr" sz="quarter" idx="11"/>
          </p:nvPr>
        </p:nvSpPr>
        <p:spPr>
          <a:xfrm>
            <a:off x="2619376" y="6480969"/>
            <a:ext cx="4260056" cy="300831"/>
          </a:xfrm>
        </p:spPr>
        <p:txBody>
          <a:bodyPr/>
          <a:lstStyle/>
          <a:p>
            <a:endParaRPr lang="en-US"/>
          </a:p>
        </p:txBody>
      </p:sp>
      <p:sp>
        <p:nvSpPr>
          <p:cNvPr id="6" name="Slide Number Placeholder 5"/>
          <p:cNvSpPr>
            <a:spLocks noGrp="1"/>
          </p:cNvSpPr>
          <p:nvPr>
            <p:ph type="sldNum" sz="quarter" idx="12"/>
          </p:nvPr>
        </p:nvSpPr>
        <p:spPr>
          <a:xfrm>
            <a:off x="8451056" y="809624"/>
            <a:ext cx="502920" cy="300831"/>
          </a:xfrm>
        </p:spPr>
        <p:txBody>
          <a:bodyPr/>
          <a:lstStyle/>
          <a:p>
            <a:fld id="{D8B36811-3A6A-4B70-A670-D07C1C790B17}" type="slidenum">
              <a:rPr lang="en-US" smtClean="0"/>
              <a:pPr/>
              <a:t>‹#›</a:t>
            </a:fld>
            <a:endParaRPr lang="en-US"/>
          </a:p>
        </p:txBody>
      </p:sp>
      <p:cxnSp>
        <p:nvCxnSpPr>
          <p:cNvPr id="11" name="Straight Connector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Straight Connector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Title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marL="0" algn="l">
              <a:defRPr/>
            </a:lvl1p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4791456" y="6480969"/>
            <a:ext cx="2133600" cy="301752"/>
          </a:xfrm>
        </p:spPr>
        <p:txBody>
          <a:bodyPr/>
          <a:lstStyle/>
          <a:p>
            <a:fld id="{CBB28C3D-900A-4510-961F-9BB7AD12124E}" type="datetimeFigureOut">
              <a:rPr lang="en-US" smtClean="0"/>
              <a:pPr/>
              <a:t>6/24/2013</a:t>
            </a:fld>
            <a:endParaRPr lang="en-US"/>
          </a:p>
        </p:txBody>
      </p:sp>
      <p:sp>
        <p:nvSpPr>
          <p:cNvPr id="6" name="Footer Placeholder 5"/>
          <p:cNvSpPr>
            <a:spLocks noGrp="1"/>
          </p:cNvSpPr>
          <p:nvPr>
            <p:ph type="ftr" sz="quarter" idx="11"/>
          </p:nvPr>
        </p:nvSpPr>
        <p:spPr>
          <a:xfrm>
            <a:off x="457200" y="6480969"/>
            <a:ext cx="4260056" cy="301752"/>
          </a:xfrm>
        </p:spPr>
        <p:txBody>
          <a:bodyPr/>
          <a:lstStyle/>
          <a:p>
            <a:endParaRPr lang="en-US"/>
          </a:p>
        </p:txBody>
      </p:sp>
      <p:sp>
        <p:nvSpPr>
          <p:cNvPr id="7" name="Slide Number Placeholder 6"/>
          <p:cNvSpPr>
            <a:spLocks noGrp="1"/>
          </p:cNvSpPr>
          <p:nvPr>
            <p:ph type="sldNum" sz="quarter" idx="12"/>
          </p:nvPr>
        </p:nvSpPr>
        <p:spPr>
          <a:xfrm>
            <a:off x="7589520" y="6480969"/>
            <a:ext cx="502920" cy="301752"/>
          </a:xfrm>
        </p:spPr>
        <p:txBody>
          <a:bodyPr/>
          <a:lstStyle/>
          <a:p>
            <a:fld id="{D8B36811-3A6A-4B70-A670-D07C1C790B17}"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a:xfrm>
            <a:off x="4791456" y="6480969"/>
            <a:ext cx="2130552" cy="301752"/>
          </a:xfrm>
        </p:spPr>
        <p:txBody>
          <a:bodyPr/>
          <a:lstStyle/>
          <a:p>
            <a:fld id="{CBB28C3D-900A-4510-961F-9BB7AD12124E}" type="datetimeFigureOut">
              <a:rPr lang="en-US" smtClean="0"/>
              <a:pPr/>
              <a:t>6/24/2013</a:t>
            </a:fld>
            <a:endParaRPr lang="en-US"/>
          </a:p>
        </p:txBody>
      </p:sp>
      <p:sp>
        <p:nvSpPr>
          <p:cNvPr id="8" name="Footer Placeholder 7"/>
          <p:cNvSpPr>
            <a:spLocks noGrp="1"/>
          </p:cNvSpPr>
          <p:nvPr>
            <p:ph type="ftr" sz="quarter" idx="11"/>
          </p:nvPr>
        </p:nvSpPr>
        <p:spPr>
          <a:xfrm>
            <a:off x="457200" y="6480969"/>
            <a:ext cx="4261104" cy="301752"/>
          </a:xfrm>
        </p:spPr>
        <p:txBody>
          <a:bodyPr/>
          <a:lstStyle/>
          <a:p>
            <a:endParaRPr lang="en-US"/>
          </a:p>
        </p:txBody>
      </p:sp>
      <p:sp>
        <p:nvSpPr>
          <p:cNvPr id="9" name="Slide Number Placeholder 8"/>
          <p:cNvSpPr>
            <a:spLocks noGrp="1"/>
          </p:cNvSpPr>
          <p:nvPr>
            <p:ph type="sldNum" sz="quarter" idx="12"/>
          </p:nvPr>
        </p:nvSpPr>
        <p:spPr>
          <a:xfrm>
            <a:off x="7589520" y="6483096"/>
            <a:ext cx="502920" cy="301752"/>
          </a:xfrm>
        </p:spPr>
        <p:txBody>
          <a:bodyPr/>
          <a:lstStyle>
            <a:lvl1pPr algn="ctr">
              <a:defRPr/>
            </a:lvl1pPr>
          </a:lstStyle>
          <a:p>
            <a:fld id="{D8B36811-3A6A-4B70-A670-D07C1C790B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b="0"/>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CBB28C3D-900A-4510-961F-9BB7AD12124E}" type="datetimeFigureOut">
              <a:rPr lang="en-US" smtClean="0"/>
              <a:pPr/>
              <a:t>6/24/2013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8B36811-3A6A-4B70-A670-D07C1C790B17}"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4791456" y="6480969"/>
            <a:ext cx="2133600" cy="301752"/>
          </a:xfrm>
        </p:spPr>
        <p:txBody>
          <a:bodyPr/>
          <a:lstStyle/>
          <a:p>
            <a:fld id="{CBB28C3D-900A-4510-961F-9BB7AD12124E}" type="datetimeFigureOut">
              <a:rPr lang="en-US" smtClean="0"/>
              <a:pPr/>
              <a:t>6/24/2013</a:t>
            </a:fld>
            <a:endParaRPr lang="en-US"/>
          </a:p>
        </p:txBody>
      </p:sp>
      <p:sp>
        <p:nvSpPr>
          <p:cNvPr id="3" name="Footer Placeholder 2"/>
          <p:cNvSpPr>
            <a:spLocks noGrp="1"/>
          </p:cNvSpPr>
          <p:nvPr>
            <p:ph type="ftr" sz="quarter" idx="11"/>
          </p:nvPr>
        </p:nvSpPr>
        <p:spPr>
          <a:xfrm>
            <a:off x="457200" y="6481890"/>
            <a:ext cx="4260056" cy="300831"/>
          </a:xfrm>
        </p:spPr>
        <p:txBody>
          <a:bodyPr/>
          <a:lstStyle/>
          <a:p>
            <a:endParaRPr lang="en-US"/>
          </a:p>
        </p:txBody>
      </p:sp>
      <p:sp>
        <p:nvSpPr>
          <p:cNvPr id="4" name="Slide Number Placeholder 3"/>
          <p:cNvSpPr>
            <a:spLocks noGrp="1"/>
          </p:cNvSpPr>
          <p:nvPr>
            <p:ph type="sldNum" sz="quarter" idx="12"/>
          </p:nvPr>
        </p:nvSpPr>
        <p:spPr>
          <a:xfrm>
            <a:off x="7589520" y="6480969"/>
            <a:ext cx="502920" cy="301752"/>
          </a:xfrm>
        </p:spPr>
        <p:txBody>
          <a:bodyPr/>
          <a:lstStyle/>
          <a:p>
            <a:fld id="{D8B36811-3A6A-4B70-A670-D07C1C790B17}"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278976" y="6556248"/>
            <a:ext cx="2133600" cy="301752"/>
          </a:xfrm>
        </p:spPr>
        <p:txBody>
          <a:bodyPr/>
          <a:lstStyle>
            <a:lvl1pPr>
              <a:defRPr sz="900"/>
            </a:lvl1pPr>
          </a:lstStyle>
          <a:p>
            <a:fld id="{CBB28C3D-900A-4510-961F-9BB7AD12124E}" type="datetimeFigureOut">
              <a:rPr lang="en-US" smtClean="0"/>
              <a:pPr/>
              <a:t>6/24/2013</a:t>
            </a:fld>
            <a:endParaRPr lang="en-US"/>
          </a:p>
        </p:txBody>
      </p:sp>
      <p:sp>
        <p:nvSpPr>
          <p:cNvPr id="6" name="Footer Placeholder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410576" y="6556248"/>
            <a:ext cx="502920" cy="301752"/>
          </a:xfrm>
        </p:spPr>
        <p:txBody>
          <a:bodyPr/>
          <a:lstStyle>
            <a:lvl1pPr>
              <a:defRPr sz="900"/>
            </a:lvl1pPr>
          </a:lstStyle>
          <a:p>
            <a:fld id="{D8B36811-3A6A-4B70-A670-D07C1C790B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en-US" smtClean="0"/>
              <a:t>Click icon to add picture</a:t>
            </a:r>
            <a:endParaRPr kumimoji="0" lang="en-US" dirty="0"/>
          </a:p>
        </p:txBody>
      </p:sp>
      <p:sp>
        <p:nvSpPr>
          <p:cNvPr id="4" name="Text Placeholder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a:xfrm>
            <a:off x="6108192" y="6556248"/>
            <a:ext cx="2103120" cy="301752"/>
          </a:xfrm>
        </p:spPr>
        <p:txBody>
          <a:bodyPr/>
          <a:lstStyle>
            <a:lvl1pPr>
              <a:defRPr sz="900"/>
            </a:lvl1pPr>
          </a:lstStyle>
          <a:p>
            <a:fld id="{CBB28C3D-900A-4510-961F-9BB7AD12124E}" type="datetimeFigureOut">
              <a:rPr lang="en-US" smtClean="0"/>
              <a:pPr/>
              <a:t>6/24/2013</a:t>
            </a:fld>
            <a:endParaRPr lang="en-US"/>
          </a:p>
        </p:txBody>
      </p:sp>
      <p:sp>
        <p:nvSpPr>
          <p:cNvPr id="6" name="Footer Placeholder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Slide Number Placeholder 6"/>
          <p:cNvSpPr>
            <a:spLocks noGrp="1"/>
          </p:cNvSpPr>
          <p:nvPr>
            <p:ph type="sldNum" sz="quarter" idx="12"/>
          </p:nvPr>
        </p:nvSpPr>
        <p:spPr>
          <a:xfrm>
            <a:off x="8217192" y="6556248"/>
            <a:ext cx="365760" cy="301752"/>
          </a:xfrm>
        </p:spPr>
        <p:txBody>
          <a:bodyPr/>
          <a:lstStyle>
            <a:lvl1pPr algn="ctr">
              <a:defRPr sz="900"/>
            </a:lvl1pPr>
          </a:lstStyle>
          <a:p>
            <a:fld id="{D8B36811-3A6A-4B70-A670-D07C1C790B17}"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Right Triangle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Straight Connector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Title Placeholder 21"/>
          <p:cNvSpPr>
            <a:spLocks noGrp="1"/>
          </p:cNvSpPr>
          <p:nvPr>
            <p:ph type="title"/>
          </p:nvPr>
        </p:nvSpPr>
        <p:spPr>
          <a:xfrm>
            <a:off x="457200" y="267494"/>
            <a:ext cx="8229600" cy="1399032"/>
          </a:xfrm>
          <a:prstGeom prst="rect">
            <a:avLst/>
          </a:prstGeom>
        </p:spPr>
        <p:txBody>
          <a:bodyPr vert="horz" anchor="ctr">
            <a:normAutofit/>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CBB28C3D-900A-4510-961F-9BB7AD12124E}" type="datetimeFigureOut">
              <a:rPr lang="en-US" smtClean="0"/>
              <a:pPr/>
              <a:t>6/24/2013</a:t>
            </a:fld>
            <a:endParaRPr lang="en-US"/>
          </a:p>
        </p:txBody>
      </p:sp>
      <p:sp>
        <p:nvSpPr>
          <p:cNvPr id="3" name="Footer Placeholder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Slide Number Placeholder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D8B36811-3A6A-4B70-A670-D07C1C790B1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40544" y="990600"/>
            <a:ext cx="8062912" cy="1600200"/>
          </a:xfrm>
        </p:spPr>
        <p:txBody>
          <a:bodyPr>
            <a:normAutofit fontScale="90000"/>
          </a:bodyPr>
          <a:lstStyle/>
          <a:p>
            <a:r>
              <a:rPr lang="en-US" b="1" dirty="0" smtClean="0"/>
              <a:t>Assessing Offender Risk and Treatment Need with the IORNS</a:t>
            </a:r>
            <a:endParaRPr lang="en-US" b="1" dirty="0"/>
          </a:p>
        </p:txBody>
      </p:sp>
      <p:sp>
        <p:nvSpPr>
          <p:cNvPr id="3" name="Subtitle 2"/>
          <p:cNvSpPr>
            <a:spLocks noGrp="1"/>
          </p:cNvSpPr>
          <p:nvPr>
            <p:ph type="subTitle" idx="1"/>
          </p:nvPr>
        </p:nvSpPr>
        <p:spPr>
          <a:xfrm>
            <a:off x="540544" y="3124200"/>
            <a:ext cx="8062912" cy="1676400"/>
          </a:xfrm>
        </p:spPr>
        <p:txBody>
          <a:bodyPr/>
          <a:lstStyle/>
          <a:p>
            <a:r>
              <a:rPr lang="en-US" dirty="0" smtClean="0"/>
              <a:t>Holly A. Miller, Ph.D.</a:t>
            </a:r>
          </a:p>
          <a:p>
            <a:r>
              <a:rPr lang="en-US" dirty="0" smtClean="0"/>
              <a:t>College of Criminal Justice </a:t>
            </a:r>
          </a:p>
          <a:p>
            <a:r>
              <a:rPr lang="en-US" dirty="0" smtClean="0"/>
              <a:t>Sam Houston State University</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a:t>
            </a:r>
            <a:br>
              <a:rPr lang="en-US" dirty="0" smtClean="0"/>
            </a:br>
            <a:r>
              <a:rPr lang="en-US" dirty="0" smtClean="0"/>
              <a:t>Protective Strength Factors</a:t>
            </a:r>
            <a:endParaRPr lang="en-US" dirty="0"/>
          </a:p>
        </p:txBody>
      </p:sp>
      <p:sp>
        <p:nvSpPr>
          <p:cNvPr id="3" name="Content Placeholder 2"/>
          <p:cNvSpPr>
            <a:spLocks noGrp="1"/>
          </p:cNvSpPr>
          <p:nvPr>
            <p:ph idx="1"/>
          </p:nvPr>
        </p:nvSpPr>
        <p:spPr/>
        <p:txBody>
          <a:bodyPr/>
          <a:lstStyle/>
          <a:p>
            <a:r>
              <a:rPr lang="en-US" dirty="0" smtClean="0"/>
              <a:t>Rogers (2000) analogy</a:t>
            </a:r>
          </a:p>
          <a:p>
            <a:pPr lvl="1"/>
            <a:r>
              <a:rPr lang="en-US" dirty="0" smtClean="0"/>
              <a:t>“…would most forensic psychologists give credence to a financial planner who dwelled only on their fiscal liabilities to the exclusion of their monetary assets? Predictions based on only one side of the ledger, be it financial or mental health, are markedly constrained in their </a:t>
            </a:r>
            <a:r>
              <a:rPr lang="en-US" dirty="0" smtClean="0"/>
              <a:t>usefulness.” </a:t>
            </a:r>
            <a:endParaRPr lang="en-US" dirty="0" smtClean="0"/>
          </a:p>
          <a:p>
            <a:pPr lvl="1">
              <a:buNone/>
            </a:pPr>
            <a:r>
              <a:rPr lang="en-US" dirty="0" smtClean="0"/>
              <a:t>   (p. 598)</a:t>
            </a:r>
          </a:p>
        </p:txBody>
      </p:sp>
      <p:pic>
        <p:nvPicPr>
          <p:cNvPr id="4" name="Picture 3" descr="IORNS.gif"/>
          <p:cNvPicPr>
            <a:picLocks noChangeAspect="1"/>
          </p:cNvPicPr>
          <p:nvPr/>
        </p:nvPicPr>
        <p:blipFill>
          <a:blip r:embed="rId2"/>
          <a:stretch>
            <a:fillRect/>
          </a:stretch>
        </p:blipFill>
        <p:spPr>
          <a:xfrm>
            <a:off x="7086600" y="5410200"/>
            <a:ext cx="1828800" cy="129540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a:t>
            </a:r>
            <a:br>
              <a:rPr lang="en-US" dirty="0" smtClean="0"/>
            </a:br>
            <a:r>
              <a:rPr lang="en-US" dirty="0" smtClean="0"/>
              <a:t>Protective Strength Factors</a:t>
            </a:r>
            <a:endParaRPr lang="en-US" dirty="0"/>
          </a:p>
        </p:txBody>
      </p:sp>
      <p:sp>
        <p:nvSpPr>
          <p:cNvPr id="3" name="Content Placeholder 2"/>
          <p:cNvSpPr>
            <a:spLocks noGrp="1"/>
          </p:cNvSpPr>
          <p:nvPr>
            <p:ph idx="1"/>
          </p:nvPr>
        </p:nvSpPr>
        <p:spPr/>
        <p:txBody>
          <a:bodyPr/>
          <a:lstStyle/>
          <a:p>
            <a:r>
              <a:rPr lang="en-US" dirty="0" smtClean="0"/>
              <a:t>Although researchers and clinicians strongly advocate the use of protective factors, few measures include their assessment</a:t>
            </a:r>
          </a:p>
          <a:p>
            <a:r>
              <a:rPr lang="en-US" dirty="0" smtClean="0"/>
              <a:t>Any assessment of risk or treatment need is likely an overly negative one when not including the positive side of the ledger</a:t>
            </a:r>
            <a:endParaRPr lang="en-US" dirty="0"/>
          </a:p>
        </p:txBody>
      </p:sp>
      <p:pic>
        <p:nvPicPr>
          <p:cNvPr id="4" name="Picture 3" descr="IORNS.gif"/>
          <p:cNvPicPr>
            <a:picLocks noChangeAspect="1"/>
          </p:cNvPicPr>
          <p:nvPr/>
        </p:nvPicPr>
        <p:blipFill>
          <a:blip r:embed="rId2"/>
          <a:stretch>
            <a:fillRect/>
          </a:stretch>
        </p:blipFill>
        <p:spPr>
          <a:xfrm>
            <a:off x="7086600" y="5410200"/>
            <a:ext cx="1828800" cy="1295400"/>
          </a:xfrm>
          <a:prstGeom prst="rect">
            <a:avLst/>
          </a:prstGeom>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 </a:t>
            </a:r>
            <a:br>
              <a:rPr lang="en-US" dirty="0" smtClean="0"/>
            </a:br>
            <a:r>
              <a:rPr lang="en-US" dirty="0" smtClean="0"/>
              <a:t>Protective Strength Factors</a:t>
            </a:r>
            <a:endParaRPr lang="en-US" dirty="0"/>
          </a:p>
        </p:txBody>
      </p:sp>
      <p:sp>
        <p:nvSpPr>
          <p:cNvPr id="3" name="Content Placeholder 2"/>
          <p:cNvSpPr>
            <a:spLocks noGrp="1"/>
          </p:cNvSpPr>
          <p:nvPr>
            <p:ph idx="1"/>
          </p:nvPr>
        </p:nvSpPr>
        <p:spPr/>
        <p:txBody>
          <a:bodyPr/>
          <a:lstStyle/>
          <a:p>
            <a:r>
              <a:rPr lang="en-US" dirty="0" smtClean="0"/>
              <a:t>Examples of protective factors found in the literature</a:t>
            </a:r>
          </a:p>
          <a:p>
            <a:pPr lvl="1"/>
            <a:r>
              <a:rPr lang="en-US" dirty="0" smtClean="0"/>
              <a:t>Social bonds </a:t>
            </a:r>
          </a:p>
          <a:p>
            <a:pPr lvl="2"/>
            <a:r>
              <a:rPr lang="en-US" dirty="0" smtClean="0"/>
              <a:t>Criminological theory based upon this premise</a:t>
            </a:r>
          </a:p>
          <a:p>
            <a:pPr lvl="2"/>
            <a:r>
              <a:rPr lang="en-US" dirty="0" smtClean="0"/>
              <a:t>Texas Prisoner Reentry program example</a:t>
            </a:r>
          </a:p>
          <a:p>
            <a:pPr lvl="1"/>
            <a:r>
              <a:rPr lang="en-US" dirty="0" smtClean="0"/>
              <a:t>Positive family and friend support </a:t>
            </a:r>
          </a:p>
          <a:p>
            <a:pPr lvl="1"/>
            <a:r>
              <a:rPr lang="en-US" dirty="0" smtClean="0"/>
              <a:t>Education and/or training for employment</a:t>
            </a:r>
          </a:p>
          <a:p>
            <a:pPr lvl="1"/>
            <a:r>
              <a:rPr lang="en-US" dirty="0" smtClean="0"/>
              <a:t>Non-criminal peers </a:t>
            </a:r>
            <a:endParaRPr lang="en-US" dirty="0"/>
          </a:p>
        </p:txBody>
      </p:sp>
      <p:pic>
        <p:nvPicPr>
          <p:cNvPr id="4" name="Picture 3" descr="IORNS.gif"/>
          <p:cNvPicPr>
            <a:picLocks noChangeAspect="1"/>
          </p:cNvPicPr>
          <p:nvPr/>
        </p:nvPicPr>
        <p:blipFill>
          <a:blip r:embed="rId2"/>
          <a:stretch>
            <a:fillRect/>
          </a:stretch>
        </p:blipFill>
        <p:spPr>
          <a:xfrm>
            <a:off x="7086600" y="5410200"/>
            <a:ext cx="1828800" cy="1295400"/>
          </a:xfrm>
          <a:prstGeom prst="rect">
            <a:avLst/>
          </a:prstGeom>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Assessment Needs</a:t>
            </a:r>
            <a:endParaRPr lang="en-US" dirty="0"/>
          </a:p>
        </p:txBody>
      </p:sp>
      <p:sp>
        <p:nvSpPr>
          <p:cNvPr id="3" name="Content Placeholder 2"/>
          <p:cNvSpPr>
            <a:spLocks noGrp="1"/>
          </p:cNvSpPr>
          <p:nvPr>
            <p:ph idx="1"/>
          </p:nvPr>
        </p:nvSpPr>
        <p:spPr>
          <a:xfrm>
            <a:off x="457200" y="1905000"/>
            <a:ext cx="8686800" cy="4572000"/>
          </a:xfrm>
        </p:spPr>
        <p:txBody>
          <a:bodyPr>
            <a:normAutofit lnSpcReduction="10000"/>
          </a:bodyPr>
          <a:lstStyle/>
          <a:p>
            <a:r>
              <a:rPr lang="en-US" dirty="0" smtClean="0"/>
              <a:t>No instrument includes all 3 variable types</a:t>
            </a:r>
          </a:p>
          <a:p>
            <a:pPr lvl="1"/>
            <a:r>
              <a:rPr lang="en-US" dirty="0" smtClean="0"/>
              <a:t>For assessment and to examine how they interact overall with recidivism </a:t>
            </a:r>
          </a:p>
          <a:p>
            <a:r>
              <a:rPr lang="en-US" dirty="0" smtClean="0"/>
              <a:t>Most tools do not offer comprehensive assessment of factors related to recidivism and desistance from crime</a:t>
            </a:r>
          </a:p>
          <a:p>
            <a:r>
              <a:rPr lang="en-US" dirty="0" smtClean="0"/>
              <a:t>Most tools are designed for one type of offending behavior </a:t>
            </a:r>
            <a:endParaRPr lang="en-US" dirty="0" smtClean="0"/>
          </a:p>
          <a:p>
            <a:r>
              <a:rPr lang="en-US" dirty="0" smtClean="0"/>
              <a:t>Most </a:t>
            </a:r>
            <a:r>
              <a:rPr lang="en-US" dirty="0" smtClean="0"/>
              <a:t>tools require lengthy </a:t>
            </a:r>
            <a:r>
              <a:rPr lang="en-US" dirty="0" smtClean="0"/>
              <a:t>interviews </a:t>
            </a:r>
            <a:r>
              <a:rPr lang="en-US" dirty="0" smtClean="0"/>
              <a:t>and expensive training</a:t>
            </a:r>
          </a:p>
          <a:p>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Grp="1" noChangeArrowheads="1"/>
          </p:cNvSpPr>
          <p:nvPr>
            <p:ph type="title"/>
          </p:nvPr>
        </p:nvSpPr>
        <p:spPr/>
        <p:txBody>
          <a:bodyPr/>
          <a:lstStyle/>
          <a:p>
            <a:pPr eaLnBrk="1" hangingPunct="1"/>
            <a:r>
              <a:rPr lang="en-US" dirty="0" smtClean="0"/>
              <a:t>IORNS Development </a:t>
            </a:r>
          </a:p>
        </p:txBody>
      </p:sp>
      <p:sp>
        <p:nvSpPr>
          <p:cNvPr id="7171" name="Rectangle 3"/>
          <p:cNvSpPr>
            <a:spLocks noGrp="1" noChangeArrowheads="1"/>
          </p:cNvSpPr>
          <p:nvPr>
            <p:ph type="body" idx="1"/>
          </p:nvPr>
        </p:nvSpPr>
        <p:spPr/>
        <p:txBody>
          <a:bodyPr/>
          <a:lstStyle/>
          <a:p>
            <a:pPr eaLnBrk="1" hangingPunct="1"/>
            <a:r>
              <a:rPr lang="en-US" dirty="0" smtClean="0"/>
              <a:t>The main purposes of the IORNS development project:</a:t>
            </a:r>
          </a:p>
          <a:p>
            <a:pPr lvl="1" eaLnBrk="1" hangingPunct="1"/>
            <a:r>
              <a:rPr lang="en-US" dirty="0" smtClean="0"/>
              <a:t>Construct a time-efficient and easily administered assessment of variables related to recidivism and crime desistance</a:t>
            </a:r>
          </a:p>
          <a:p>
            <a:pPr lvl="1" eaLnBrk="1" hangingPunct="1"/>
            <a:r>
              <a:rPr lang="en-US" dirty="0" smtClean="0"/>
              <a:t>To develop a comprehensive measure containing indexes, scales, and subscales for specificity and interpretation that would achieve utility for offender treatment and management focus</a:t>
            </a:r>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p:txBody>
          <a:bodyPr/>
          <a:lstStyle/>
          <a:p>
            <a:pPr eaLnBrk="1" hangingPunct="1"/>
            <a:r>
              <a:rPr lang="en-US" dirty="0" smtClean="0"/>
              <a:t>IORNS Development </a:t>
            </a:r>
          </a:p>
        </p:txBody>
      </p:sp>
      <p:sp>
        <p:nvSpPr>
          <p:cNvPr id="8195" name="Rectangle 3"/>
          <p:cNvSpPr>
            <a:spLocks noGrp="1" noChangeArrowheads="1"/>
          </p:cNvSpPr>
          <p:nvPr>
            <p:ph type="body" idx="1"/>
          </p:nvPr>
        </p:nvSpPr>
        <p:spPr>
          <a:xfrm>
            <a:off x="381000" y="1752600"/>
            <a:ext cx="8763000" cy="5105400"/>
          </a:xfrm>
        </p:spPr>
        <p:txBody>
          <a:bodyPr>
            <a:normAutofit/>
          </a:bodyPr>
          <a:lstStyle/>
          <a:p>
            <a:pPr eaLnBrk="1" hangingPunct="1"/>
            <a:r>
              <a:rPr lang="en-US" dirty="0" smtClean="0"/>
              <a:t>To accomplish the first goal – the IORNS was developed as a self-report measure</a:t>
            </a:r>
          </a:p>
          <a:p>
            <a:pPr lvl="1" eaLnBrk="1" hangingPunct="1"/>
            <a:r>
              <a:rPr lang="en-US" dirty="0" smtClean="0"/>
              <a:t>Not as a replacement of clinical/structured  interviews, but to be used as an adjunct</a:t>
            </a:r>
          </a:p>
          <a:p>
            <a:pPr lvl="1" eaLnBrk="1" hangingPunct="1"/>
            <a:r>
              <a:rPr lang="en-US" dirty="0" smtClean="0"/>
              <a:t>Items written attempting to minimize possible responding styles</a:t>
            </a:r>
          </a:p>
          <a:p>
            <a:pPr lvl="1" eaLnBrk="1" hangingPunct="1"/>
            <a:r>
              <a:rPr lang="en-US" dirty="0" smtClean="0"/>
              <a:t>IORNS to include validity indicators to assess these response styles </a:t>
            </a:r>
          </a:p>
          <a:p>
            <a:pPr lvl="2" eaLnBrk="1" hangingPunct="1"/>
            <a:r>
              <a:rPr lang="en-US" dirty="0" smtClean="0"/>
              <a:t>Inconsistent Responding Style (IRS)</a:t>
            </a:r>
          </a:p>
          <a:p>
            <a:pPr lvl="2" eaLnBrk="1" hangingPunct="1"/>
            <a:r>
              <a:rPr lang="en-US" dirty="0" smtClean="0"/>
              <a:t>Favorable Impression (FIM)</a:t>
            </a:r>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pPr eaLnBrk="1" hangingPunct="1"/>
            <a:r>
              <a:rPr lang="en-US" dirty="0" smtClean="0"/>
              <a:t>IORNS Development </a:t>
            </a:r>
          </a:p>
        </p:txBody>
      </p:sp>
      <p:sp>
        <p:nvSpPr>
          <p:cNvPr id="9219" name="Rectangle 3"/>
          <p:cNvSpPr>
            <a:spLocks noGrp="1" noChangeArrowheads="1"/>
          </p:cNvSpPr>
          <p:nvPr>
            <p:ph type="body" idx="1"/>
          </p:nvPr>
        </p:nvSpPr>
        <p:spPr/>
        <p:txBody>
          <a:bodyPr>
            <a:normAutofit fontScale="92500"/>
          </a:bodyPr>
          <a:lstStyle/>
          <a:p>
            <a:pPr eaLnBrk="1" hangingPunct="1">
              <a:lnSpc>
                <a:spcPct val="90000"/>
              </a:lnSpc>
            </a:pPr>
            <a:r>
              <a:rPr lang="en-US" dirty="0" smtClean="0"/>
              <a:t>In attempt to fulfill the second goal of the IORNS development project, an effort was made to include a broad array of constructs </a:t>
            </a:r>
          </a:p>
          <a:p>
            <a:pPr eaLnBrk="1" hangingPunct="1">
              <a:lnSpc>
                <a:spcPct val="90000"/>
              </a:lnSpc>
            </a:pPr>
            <a:r>
              <a:rPr lang="en-US" dirty="0" smtClean="0"/>
              <a:t>Initially, constructs that have been found to significantly relate to recidivism were included</a:t>
            </a:r>
          </a:p>
          <a:p>
            <a:pPr eaLnBrk="1" hangingPunct="1">
              <a:lnSpc>
                <a:spcPct val="90000"/>
              </a:lnSpc>
            </a:pPr>
            <a:r>
              <a:rPr lang="en-US" dirty="0" smtClean="0"/>
              <a:t>Variables/categories selected if related </a:t>
            </a:r>
            <a:r>
              <a:rPr lang="en-US" dirty="0" smtClean="0"/>
              <a:t>to:</a:t>
            </a:r>
            <a:endParaRPr lang="en-US" dirty="0" smtClean="0"/>
          </a:p>
          <a:p>
            <a:pPr lvl="1" eaLnBrk="1" hangingPunct="1">
              <a:lnSpc>
                <a:spcPct val="90000"/>
              </a:lnSpc>
            </a:pPr>
            <a:r>
              <a:rPr lang="en-US" dirty="0" smtClean="0"/>
              <a:t>General, sexual, and violent criminal behavior </a:t>
            </a:r>
          </a:p>
          <a:p>
            <a:pPr lvl="1" eaLnBrk="1" hangingPunct="1">
              <a:lnSpc>
                <a:spcPct val="90000"/>
              </a:lnSpc>
            </a:pPr>
            <a:r>
              <a:rPr lang="en-US" dirty="0" smtClean="0"/>
              <a:t>Crime desistance</a:t>
            </a:r>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title"/>
          </p:nvPr>
        </p:nvSpPr>
        <p:spPr/>
        <p:txBody>
          <a:bodyPr/>
          <a:lstStyle/>
          <a:p>
            <a:pPr eaLnBrk="1" hangingPunct="1"/>
            <a:r>
              <a:rPr lang="en-US" dirty="0" smtClean="0"/>
              <a:t>IORNS Development </a:t>
            </a:r>
          </a:p>
        </p:txBody>
      </p:sp>
      <p:sp>
        <p:nvSpPr>
          <p:cNvPr id="10243" name="Rectangle 3"/>
          <p:cNvSpPr>
            <a:spLocks noGrp="1" noChangeArrowheads="1"/>
          </p:cNvSpPr>
          <p:nvPr>
            <p:ph type="body" idx="1"/>
          </p:nvPr>
        </p:nvSpPr>
        <p:spPr>
          <a:xfrm>
            <a:off x="685800" y="1447800"/>
            <a:ext cx="8458200" cy="5715000"/>
          </a:xfrm>
        </p:spPr>
        <p:txBody>
          <a:bodyPr>
            <a:normAutofit fontScale="92500" lnSpcReduction="10000"/>
          </a:bodyPr>
          <a:lstStyle/>
          <a:p>
            <a:pPr eaLnBrk="1" hangingPunct="1">
              <a:lnSpc>
                <a:spcPct val="80000"/>
              </a:lnSpc>
              <a:buFontTx/>
              <a:buNone/>
            </a:pPr>
            <a:r>
              <a:rPr lang="en-US" sz="2400" u="sng" dirty="0" smtClean="0"/>
              <a:t>Constructs initially included for item writing:</a:t>
            </a:r>
          </a:p>
          <a:p>
            <a:pPr eaLnBrk="1" hangingPunct="1">
              <a:lnSpc>
                <a:spcPct val="80000"/>
              </a:lnSpc>
            </a:pPr>
            <a:r>
              <a:rPr lang="en-US" sz="2400" dirty="0" smtClean="0"/>
              <a:t>Static</a:t>
            </a:r>
          </a:p>
          <a:p>
            <a:pPr eaLnBrk="1" hangingPunct="1">
              <a:lnSpc>
                <a:spcPct val="80000"/>
              </a:lnSpc>
            </a:pPr>
            <a:r>
              <a:rPr lang="en-US" sz="2400" dirty="0" smtClean="0"/>
              <a:t>Pro-criminal attitudes</a:t>
            </a:r>
          </a:p>
          <a:p>
            <a:pPr eaLnBrk="1" hangingPunct="1">
              <a:lnSpc>
                <a:spcPct val="80000"/>
              </a:lnSpc>
            </a:pPr>
            <a:r>
              <a:rPr lang="en-US" sz="2400" dirty="0" smtClean="0"/>
              <a:t>Irresponsibility</a:t>
            </a:r>
          </a:p>
          <a:p>
            <a:pPr eaLnBrk="1" hangingPunct="1">
              <a:lnSpc>
                <a:spcPct val="80000"/>
              </a:lnSpc>
            </a:pPr>
            <a:r>
              <a:rPr lang="en-US" sz="2400" dirty="0" smtClean="0"/>
              <a:t>Negative </a:t>
            </a:r>
            <a:r>
              <a:rPr lang="en-US" sz="2400" dirty="0" smtClean="0"/>
              <a:t>social </a:t>
            </a:r>
            <a:r>
              <a:rPr lang="en-US" sz="2400" dirty="0"/>
              <a:t>i</a:t>
            </a:r>
            <a:r>
              <a:rPr lang="en-US" sz="2400" dirty="0" smtClean="0"/>
              <a:t>nfluence</a:t>
            </a:r>
            <a:endParaRPr lang="en-US" sz="2400" dirty="0" smtClean="0"/>
          </a:p>
          <a:p>
            <a:pPr eaLnBrk="1" hangingPunct="1">
              <a:lnSpc>
                <a:spcPct val="80000"/>
              </a:lnSpc>
            </a:pPr>
            <a:r>
              <a:rPr lang="en-US" sz="2400" dirty="0" smtClean="0"/>
              <a:t>Self-regulation problems/impulsivity</a:t>
            </a:r>
          </a:p>
          <a:p>
            <a:pPr eaLnBrk="1" hangingPunct="1">
              <a:lnSpc>
                <a:spcPct val="80000"/>
              </a:lnSpc>
            </a:pPr>
            <a:r>
              <a:rPr lang="en-US" sz="2400" dirty="0" smtClean="0"/>
              <a:t>Antisocial personality/</a:t>
            </a:r>
            <a:r>
              <a:rPr lang="en-US" sz="2400" dirty="0" err="1" smtClean="0"/>
              <a:t>psychopathy</a:t>
            </a:r>
            <a:endParaRPr lang="en-US" sz="2400" dirty="0" smtClean="0"/>
          </a:p>
          <a:p>
            <a:pPr eaLnBrk="1" hangingPunct="1">
              <a:lnSpc>
                <a:spcPct val="80000"/>
              </a:lnSpc>
            </a:pPr>
            <a:r>
              <a:rPr lang="en-US" sz="2400" dirty="0" smtClean="0"/>
              <a:t>Disregard for others</a:t>
            </a:r>
          </a:p>
          <a:p>
            <a:pPr eaLnBrk="1" hangingPunct="1">
              <a:lnSpc>
                <a:spcPct val="80000"/>
              </a:lnSpc>
            </a:pPr>
            <a:r>
              <a:rPr lang="en-US" sz="2400" dirty="0" smtClean="0"/>
              <a:t>Alcohol/drug </a:t>
            </a:r>
            <a:r>
              <a:rPr lang="en-US" sz="2400" dirty="0" smtClean="0"/>
              <a:t>problems</a:t>
            </a:r>
          </a:p>
          <a:p>
            <a:pPr eaLnBrk="1" hangingPunct="1">
              <a:lnSpc>
                <a:spcPct val="80000"/>
              </a:lnSpc>
            </a:pPr>
            <a:r>
              <a:rPr lang="en-US" sz="2400" dirty="0" smtClean="0"/>
              <a:t>Low self-esteem</a:t>
            </a:r>
          </a:p>
          <a:p>
            <a:pPr eaLnBrk="1" hangingPunct="1">
              <a:lnSpc>
                <a:spcPct val="80000"/>
              </a:lnSpc>
            </a:pPr>
            <a:r>
              <a:rPr lang="en-US" sz="2400" dirty="0" smtClean="0"/>
              <a:t>Intimacy problems</a:t>
            </a:r>
          </a:p>
          <a:p>
            <a:pPr eaLnBrk="1" hangingPunct="1">
              <a:lnSpc>
                <a:spcPct val="80000"/>
              </a:lnSpc>
            </a:pPr>
            <a:r>
              <a:rPr lang="en-US" sz="2400" dirty="0" smtClean="0"/>
              <a:t>Low treatment desire/compliance</a:t>
            </a:r>
          </a:p>
          <a:p>
            <a:pPr eaLnBrk="1" hangingPunct="1">
              <a:lnSpc>
                <a:spcPct val="80000"/>
              </a:lnSpc>
            </a:pPr>
            <a:r>
              <a:rPr lang="en-US" sz="2400" dirty="0" smtClean="0"/>
              <a:t>Hostility/aggression</a:t>
            </a:r>
            <a:endParaRPr lang="en-US" sz="2400" dirty="0" smtClean="0"/>
          </a:p>
          <a:p>
            <a:pPr eaLnBrk="1" hangingPunct="1">
              <a:lnSpc>
                <a:spcPct val="80000"/>
              </a:lnSpc>
            </a:pPr>
            <a:r>
              <a:rPr lang="en-US" sz="2400" dirty="0" smtClean="0"/>
              <a:t>Family/social support</a:t>
            </a:r>
          </a:p>
          <a:p>
            <a:pPr eaLnBrk="1" hangingPunct="1">
              <a:lnSpc>
                <a:spcPct val="80000"/>
              </a:lnSpc>
            </a:pPr>
            <a:r>
              <a:rPr lang="en-US" sz="2400" dirty="0" smtClean="0"/>
              <a:t>Education/training</a:t>
            </a:r>
          </a:p>
          <a:p>
            <a:pPr eaLnBrk="1" hangingPunct="1">
              <a:lnSpc>
                <a:spcPct val="80000"/>
              </a:lnSpc>
            </a:pPr>
            <a:r>
              <a:rPr lang="en-US" sz="2400" dirty="0" smtClean="0"/>
              <a:t>Social participation</a:t>
            </a:r>
          </a:p>
          <a:p>
            <a:pPr eaLnBrk="1" hangingPunct="1">
              <a:lnSpc>
                <a:spcPct val="80000"/>
              </a:lnSpc>
            </a:pPr>
            <a:r>
              <a:rPr lang="en-US" sz="2400" dirty="0" smtClean="0"/>
              <a:t>Effective problem solving/improved self-regulation</a:t>
            </a:r>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pPr eaLnBrk="1" hangingPunct="1"/>
            <a:r>
              <a:rPr lang="en-US" dirty="0" smtClean="0"/>
              <a:t>IORNS Development </a:t>
            </a:r>
          </a:p>
        </p:txBody>
      </p:sp>
      <p:sp>
        <p:nvSpPr>
          <p:cNvPr id="11267" name="Rectangle 3"/>
          <p:cNvSpPr>
            <a:spLocks noGrp="1" noChangeArrowheads="1"/>
          </p:cNvSpPr>
          <p:nvPr>
            <p:ph type="body" idx="1"/>
          </p:nvPr>
        </p:nvSpPr>
        <p:spPr>
          <a:xfrm>
            <a:off x="457200" y="1828800"/>
            <a:ext cx="8229600" cy="4626008"/>
          </a:xfrm>
        </p:spPr>
        <p:txBody>
          <a:bodyPr>
            <a:normAutofit fontScale="92500" lnSpcReduction="10000"/>
          </a:bodyPr>
          <a:lstStyle/>
          <a:p>
            <a:pPr eaLnBrk="1" hangingPunct="1"/>
            <a:r>
              <a:rPr lang="en-US" dirty="0" smtClean="0"/>
              <a:t>201 items written</a:t>
            </a:r>
          </a:p>
          <a:p>
            <a:pPr eaLnBrk="1" hangingPunct="1"/>
            <a:r>
              <a:rPr lang="en-US" dirty="0" smtClean="0"/>
              <a:t>Administered to </a:t>
            </a:r>
          </a:p>
          <a:p>
            <a:pPr lvl="1" eaLnBrk="1" hangingPunct="1"/>
            <a:r>
              <a:rPr lang="en-US" dirty="0" smtClean="0"/>
              <a:t>308 undergrads</a:t>
            </a:r>
          </a:p>
          <a:p>
            <a:pPr lvl="1" eaLnBrk="1" hangingPunct="1"/>
            <a:r>
              <a:rPr lang="en-US" dirty="0" smtClean="0"/>
              <a:t>163 general imprisoned offenders</a:t>
            </a:r>
          </a:p>
          <a:p>
            <a:pPr lvl="1" eaLnBrk="1" hangingPunct="1"/>
            <a:r>
              <a:rPr lang="en-US" dirty="0" smtClean="0"/>
              <a:t>55 sexual imprisoned offenders</a:t>
            </a:r>
          </a:p>
          <a:p>
            <a:pPr eaLnBrk="1" hangingPunct="1"/>
            <a:r>
              <a:rPr lang="en-US" dirty="0" smtClean="0"/>
              <a:t>27 items dropped </a:t>
            </a:r>
          </a:p>
          <a:p>
            <a:pPr lvl="1" eaLnBrk="1" hangingPunct="1"/>
            <a:r>
              <a:rPr lang="en-US" dirty="0" smtClean="0"/>
              <a:t>Low item-total correlation (&lt; .20)</a:t>
            </a:r>
          </a:p>
          <a:p>
            <a:pPr lvl="1" eaLnBrk="1" hangingPunct="1"/>
            <a:r>
              <a:rPr lang="en-US" dirty="0" smtClean="0"/>
              <a:t>Significantly lowered ‘scale’ alpha</a:t>
            </a:r>
          </a:p>
          <a:p>
            <a:pPr eaLnBrk="1" hangingPunct="1"/>
            <a:r>
              <a:rPr lang="en-US" dirty="0" smtClean="0"/>
              <a:t>174 items administered to</a:t>
            </a:r>
          </a:p>
          <a:p>
            <a:pPr lvl="1" eaLnBrk="1" hangingPunct="1"/>
            <a:r>
              <a:rPr lang="en-US" dirty="0" smtClean="0"/>
              <a:t>Additional 115 offenders</a:t>
            </a:r>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title"/>
          </p:nvPr>
        </p:nvSpPr>
        <p:spPr/>
        <p:txBody>
          <a:bodyPr/>
          <a:lstStyle/>
          <a:p>
            <a:pPr eaLnBrk="1" hangingPunct="1"/>
            <a:r>
              <a:rPr lang="en-US" dirty="0" smtClean="0"/>
              <a:t>IORNS Development 	</a:t>
            </a:r>
          </a:p>
        </p:txBody>
      </p:sp>
      <p:sp>
        <p:nvSpPr>
          <p:cNvPr id="12291" name="Rectangle 3"/>
          <p:cNvSpPr>
            <a:spLocks noGrp="1" noChangeArrowheads="1"/>
          </p:cNvSpPr>
          <p:nvPr>
            <p:ph type="body" idx="1"/>
          </p:nvPr>
        </p:nvSpPr>
        <p:spPr>
          <a:xfrm>
            <a:off x="381000" y="1905000"/>
            <a:ext cx="8763000" cy="4724400"/>
          </a:xfrm>
        </p:spPr>
        <p:txBody>
          <a:bodyPr/>
          <a:lstStyle/>
          <a:p>
            <a:pPr eaLnBrk="1" hangingPunct="1"/>
            <a:r>
              <a:rPr lang="en-US" dirty="0" smtClean="0"/>
              <a:t>Principle Axis Factoring (PAF) with </a:t>
            </a:r>
            <a:r>
              <a:rPr lang="en-US" dirty="0" err="1" smtClean="0"/>
              <a:t>promax</a:t>
            </a:r>
            <a:r>
              <a:rPr lang="en-US" dirty="0" smtClean="0"/>
              <a:t> (oblique) rotation completed on total offender sample (</a:t>
            </a:r>
            <a:r>
              <a:rPr lang="en-US" i="1" dirty="0" smtClean="0"/>
              <a:t>N</a:t>
            </a:r>
            <a:r>
              <a:rPr lang="en-US" dirty="0" smtClean="0"/>
              <a:t>=333)</a:t>
            </a:r>
          </a:p>
          <a:p>
            <a:pPr eaLnBrk="1" hangingPunct="1"/>
            <a:r>
              <a:rPr lang="en-US" dirty="0" smtClean="0"/>
              <a:t>Initial solution indicated a 9 factor solution</a:t>
            </a:r>
          </a:p>
          <a:p>
            <a:pPr lvl="1" eaLnBrk="1" hangingPunct="1"/>
            <a:r>
              <a:rPr lang="en-US" dirty="0" smtClean="0"/>
              <a:t>One Static factor – 12 items</a:t>
            </a:r>
          </a:p>
          <a:p>
            <a:pPr lvl="1" eaLnBrk="1" hangingPunct="1"/>
            <a:r>
              <a:rPr lang="en-US" dirty="0" smtClean="0"/>
              <a:t>Six dynamic factors (from 11) – 79 items</a:t>
            </a:r>
          </a:p>
          <a:p>
            <a:pPr lvl="1" eaLnBrk="1" hangingPunct="1"/>
            <a:r>
              <a:rPr lang="en-US" dirty="0" smtClean="0"/>
              <a:t>Two protective strength factors (from 5) – 26 items</a:t>
            </a:r>
          </a:p>
          <a:p>
            <a:pPr lvl="1" eaLnBrk="1" hangingPunct="1">
              <a:buFontTx/>
              <a:buNone/>
            </a:pPr>
            <a:r>
              <a:rPr lang="en-US" dirty="0" smtClean="0"/>
              <a:t> </a:t>
            </a:r>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Overview</a:t>
            </a:r>
            <a:endParaRPr lang="en-US" dirty="0"/>
          </a:p>
        </p:txBody>
      </p:sp>
      <p:sp>
        <p:nvSpPr>
          <p:cNvPr id="3" name="Content Placeholder 2"/>
          <p:cNvSpPr>
            <a:spLocks noGrp="1"/>
          </p:cNvSpPr>
          <p:nvPr>
            <p:ph idx="1"/>
          </p:nvPr>
        </p:nvSpPr>
        <p:spPr/>
        <p:txBody>
          <a:bodyPr/>
          <a:lstStyle/>
          <a:p>
            <a:r>
              <a:rPr lang="en-US" dirty="0" smtClean="0"/>
              <a:t>IORNS rationale</a:t>
            </a:r>
          </a:p>
          <a:p>
            <a:r>
              <a:rPr lang="en-US" dirty="0" smtClean="0"/>
              <a:t>Current state of research</a:t>
            </a:r>
          </a:p>
          <a:p>
            <a:pPr lvl="1"/>
            <a:r>
              <a:rPr lang="en-US" dirty="0" smtClean="0"/>
              <a:t>Static risk</a:t>
            </a:r>
          </a:p>
          <a:p>
            <a:pPr lvl="1"/>
            <a:r>
              <a:rPr lang="en-US" dirty="0" smtClean="0"/>
              <a:t>Dynamic risk/need</a:t>
            </a:r>
          </a:p>
          <a:p>
            <a:pPr lvl="1"/>
            <a:r>
              <a:rPr lang="en-US" dirty="0" smtClean="0"/>
              <a:t>Protective strengths </a:t>
            </a:r>
          </a:p>
          <a:p>
            <a:r>
              <a:rPr lang="en-US" dirty="0" smtClean="0"/>
              <a:t>IORNS overview</a:t>
            </a:r>
          </a:p>
          <a:p>
            <a:r>
              <a:rPr lang="en-US" dirty="0" smtClean="0"/>
              <a:t>Administration and scoring</a:t>
            </a:r>
          </a:p>
          <a:p>
            <a:r>
              <a:rPr lang="en-US" dirty="0" smtClean="0"/>
              <a:t>Interpretation</a:t>
            </a:r>
            <a:endParaRPr lang="en-US" dirty="0"/>
          </a:p>
        </p:txBody>
      </p:sp>
      <p:pic>
        <p:nvPicPr>
          <p:cNvPr id="5" name="Picture 4" descr="IORNS.gif"/>
          <p:cNvPicPr>
            <a:picLocks noChangeAspect="1"/>
          </p:cNvPicPr>
          <p:nvPr/>
        </p:nvPicPr>
        <p:blipFill>
          <a:blip r:embed="rId2"/>
          <a:stretch>
            <a:fillRect/>
          </a:stretch>
        </p:blipFill>
        <p:spPr>
          <a:xfrm>
            <a:off x="6629400" y="152401"/>
            <a:ext cx="2209800" cy="1752599"/>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p:txBody>
          <a:bodyPr/>
          <a:lstStyle/>
          <a:p>
            <a:pPr eaLnBrk="1" hangingPunct="1"/>
            <a:r>
              <a:rPr lang="en-US" dirty="0" smtClean="0"/>
              <a:t>IORNS Development </a:t>
            </a:r>
          </a:p>
        </p:txBody>
      </p:sp>
      <p:sp>
        <p:nvSpPr>
          <p:cNvPr id="13315" name="Rectangle 3"/>
          <p:cNvSpPr>
            <a:spLocks noGrp="1" noChangeArrowheads="1"/>
          </p:cNvSpPr>
          <p:nvPr>
            <p:ph type="body" idx="1"/>
          </p:nvPr>
        </p:nvSpPr>
        <p:spPr>
          <a:xfrm>
            <a:off x="457200" y="1752600"/>
            <a:ext cx="8229600" cy="4702208"/>
          </a:xfrm>
        </p:spPr>
        <p:txBody>
          <a:bodyPr>
            <a:normAutofit fontScale="92500" lnSpcReduction="10000"/>
          </a:bodyPr>
          <a:lstStyle/>
          <a:p>
            <a:pPr eaLnBrk="1" hangingPunct="1"/>
            <a:r>
              <a:rPr lang="en-US" dirty="0" smtClean="0"/>
              <a:t>Final 130 items into 9 factors/scales</a:t>
            </a:r>
          </a:p>
          <a:p>
            <a:pPr lvl="1" eaLnBrk="1" hangingPunct="1"/>
            <a:r>
              <a:rPr lang="en-US" dirty="0" smtClean="0"/>
              <a:t>Static Risk (Static Risk Index)</a:t>
            </a:r>
          </a:p>
          <a:p>
            <a:pPr lvl="1" eaLnBrk="1" hangingPunct="1"/>
            <a:r>
              <a:rPr lang="en-US" dirty="0" smtClean="0"/>
              <a:t>Dynamic Needs (Dynamic Needs Index)</a:t>
            </a:r>
          </a:p>
          <a:p>
            <a:pPr lvl="2" eaLnBrk="1" hangingPunct="1"/>
            <a:r>
              <a:rPr lang="en-US" dirty="0" smtClean="0"/>
              <a:t>Criminal Orientation</a:t>
            </a:r>
          </a:p>
          <a:p>
            <a:pPr lvl="2" eaLnBrk="1" hangingPunct="1"/>
            <a:r>
              <a:rPr lang="en-US" dirty="0" err="1" smtClean="0"/>
              <a:t>Psychopathy</a:t>
            </a:r>
            <a:endParaRPr lang="en-US" dirty="0" smtClean="0"/>
          </a:p>
          <a:p>
            <a:pPr lvl="2" eaLnBrk="1" hangingPunct="1"/>
            <a:r>
              <a:rPr lang="en-US" dirty="0" smtClean="0"/>
              <a:t>Intra/Interpersonal Problems</a:t>
            </a:r>
          </a:p>
          <a:p>
            <a:pPr lvl="2" eaLnBrk="1" hangingPunct="1"/>
            <a:r>
              <a:rPr lang="en-US" dirty="0" smtClean="0"/>
              <a:t>Aggression</a:t>
            </a:r>
          </a:p>
          <a:p>
            <a:pPr lvl="2" eaLnBrk="1" hangingPunct="1"/>
            <a:r>
              <a:rPr lang="en-US" dirty="0" smtClean="0"/>
              <a:t>Alcohol/Drug Problems</a:t>
            </a:r>
          </a:p>
          <a:p>
            <a:pPr lvl="2" eaLnBrk="1" hangingPunct="1"/>
            <a:r>
              <a:rPr lang="en-US" dirty="0" smtClean="0"/>
              <a:t>Negative Social Influence</a:t>
            </a:r>
          </a:p>
          <a:p>
            <a:pPr lvl="1" eaLnBrk="1" hangingPunct="1"/>
            <a:r>
              <a:rPr lang="en-US" dirty="0" smtClean="0"/>
              <a:t>Protective Strengths (Protective Strengths Index)</a:t>
            </a:r>
          </a:p>
          <a:p>
            <a:pPr lvl="2" eaLnBrk="1" hangingPunct="1"/>
            <a:r>
              <a:rPr lang="en-US" dirty="0" smtClean="0"/>
              <a:t>Personal Resources</a:t>
            </a:r>
          </a:p>
          <a:p>
            <a:pPr lvl="2" eaLnBrk="1" hangingPunct="1"/>
            <a:r>
              <a:rPr lang="en-US" dirty="0" smtClean="0"/>
              <a:t>Environmental Resources</a:t>
            </a:r>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67494"/>
            <a:ext cx="8229600" cy="1180306"/>
          </a:xfrm>
        </p:spPr>
        <p:txBody>
          <a:bodyPr/>
          <a:lstStyle/>
          <a:p>
            <a:pPr eaLnBrk="1" hangingPunct="1"/>
            <a:r>
              <a:rPr lang="en-US" dirty="0" smtClean="0"/>
              <a:t>Initial IORNS Reliability</a:t>
            </a:r>
          </a:p>
        </p:txBody>
      </p:sp>
      <p:sp>
        <p:nvSpPr>
          <p:cNvPr id="15363" name="Rectangle 3"/>
          <p:cNvSpPr>
            <a:spLocks noGrp="1" noChangeArrowheads="1"/>
          </p:cNvSpPr>
          <p:nvPr>
            <p:ph type="body" idx="1"/>
          </p:nvPr>
        </p:nvSpPr>
        <p:spPr>
          <a:xfrm>
            <a:off x="304800" y="1295400"/>
            <a:ext cx="8839200" cy="5562600"/>
          </a:xfrm>
        </p:spPr>
        <p:txBody>
          <a:bodyPr>
            <a:normAutofit lnSpcReduction="10000"/>
          </a:bodyPr>
          <a:lstStyle/>
          <a:p>
            <a:pPr eaLnBrk="1" hangingPunct="1">
              <a:lnSpc>
                <a:spcPct val="90000"/>
              </a:lnSpc>
              <a:buFontTx/>
              <a:buNone/>
            </a:pPr>
            <a:r>
              <a:rPr lang="en-US" sz="2800" u="sng" dirty="0" smtClean="0"/>
              <a:t>Index/Scale				Items		Alpha</a:t>
            </a:r>
          </a:p>
          <a:p>
            <a:pPr eaLnBrk="1" hangingPunct="1">
              <a:lnSpc>
                <a:spcPct val="90000"/>
              </a:lnSpc>
              <a:buFontTx/>
              <a:buNone/>
            </a:pPr>
            <a:r>
              <a:rPr lang="en-US" sz="2800" b="0" dirty="0" smtClean="0"/>
              <a:t>Static Risk Index		  	12		.76</a:t>
            </a:r>
          </a:p>
          <a:p>
            <a:pPr eaLnBrk="1" hangingPunct="1">
              <a:lnSpc>
                <a:spcPct val="90000"/>
              </a:lnSpc>
              <a:buFontTx/>
              <a:buNone/>
            </a:pPr>
            <a:r>
              <a:rPr lang="en-US" sz="2800" b="0" dirty="0" smtClean="0"/>
              <a:t>Dynamic Need Index	  	79		.91</a:t>
            </a:r>
          </a:p>
          <a:p>
            <a:pPr eaLnBrk="1" hangingPunct="1">
              <a:lnSpc>
                <a:spcPct val="90000"/>
              </a:lnSpc>
              <a:buFontTx/>
              <a:buNone/>
            </a:pPr>
            <a:r>
              <a:rPr lang="en-US" sz="2800" b="0" dirty="0" smtClean="0"/>
              <a:t>	Criminal Orientation	  	19		.81</a:t>
            </a:r>
          </a:p>
          <a:p>
            <a:pPr eaLnBrk="1" hangingPunct="1">
              <a:lnSpc>
                <a:spcPct val="90000"/>
              </a:lnSpc>
              <a:buFontTx/>
              <a:buNone/>
            </a:pPr>
            <a:r>
              <a:rPr lang="en-US" sz="2800" b="0" dirty="0" smtClean="0"/>
              <a:t>	</a:t>
            </a:r>
            <a:r>
              <a:rPr lang="en-US" sz="2800" b="0" dirty="0" err="1" smtClean="0"/>
              <a:t>Psychopathy</a:t>
            </a:r>
            <a:r>
              <a:rPr lang="en-US" sz="2800" b="0" dirty="0" smtClean="0"/>
              <a:t>			  	22		.86</a:t>
            </a:r>
          </a:p>
          <a:p>
            <a:pPr eaLnBrk="1" hangingPunct="1">
              <a:lnSpc>
                <a:spcPct val="90000"/>
              </a:lnSpc>
              <a:buFontTx/>
              <a:buNone/>
            </a:pPr>
            <a:r>
              <a:rPr lang="en-US" sz="2800" b="0" dirty="0" smtClean="0"/>
              <a:t>	Intra/Interpersonal </a:t>
            </a:r>
            <a:r>
              <a:rPr lang="en-US" sz="2800" b="0" dirty="0" err="1" smtClean="0"/>
              <a:t>Prob</a:t>
            </a:r>
            <a:r>
              <a:rPr lang="en-US" sz="2800" b="0" dirty="0" smtClean="0"/>
              <a:t>	  	13		.75</a:t>
            </a:r>
          </a:p>
          <a:p>
            <a:pPr eaLnBrk="1" hangingPunct="1">
              <a:lnSpc>
                <a:spcPct val="90000"/>
              </a:lnSpc>
              <a:buFontTx/>
              <a:buNone/>
            </a:pPr>
            <a:r>
              <a:rPr lang="en-US" sz="2800" b="0" dirty="0" smtClean="0"/>
              <a:t>	Alcohol/Drug Problems	   	  7		.82</a:t>
            </a:r>
          </a:p>
          <a:p>
            <a:pPr eaLnBrk="1" hangingPunct="1">
              <a:lnSpc>
                <a:spcPct val="90000"/>
              </a:lnSpc>
              <a:buFontTx/>
              <a:buNone/>
            </a:pPr>
            <a:r>
              <a:rPr lang="en-US" sz="2800" b="0" dirty="0" smtClean="0"/>
              <a:t>	Aggression			  	11		.79</a:t>
            </a:r>
          </a:p>
          <a:p>
            <a:pPr eaLnBrk="1" hangingPunct="1">
              <a:lnSpc>
                <a:spcPct val="90000"/>
              </a:lnSpc>
              <a:buFontTx/>
              <a:buNone/>
            </a:pPr>
            <a:r>
              <a:rPr lang="en-US" sz="2800" b="0" dirty="0" smtClean="0"/>
              <a:t>	Negative Social Influence 	  7		.80</a:t>
            </a:r>
          </a:p>
          <a:p>
            <a:pPr eaLnBrk="1" hangingPunct="1">
              <a:lnSpc>
                <a:spcPct val="90000"/>
              </a:lnSpc>
              <a:buFontTx/>
              <a:buNone/>
            </a:pPr>
            <a:r>
              <a:rPr lang="en-US" sz="2800" b="0" dirty="0" smtClean="0"/>
              <a:t>Protective Strength Index 	  	26		.85</a:t>
            </a:r>
          </a:p>
          <a:p>
            <a:pPr eaLnBrk="1" hangingPunct="1">
              <a:lnSpc>
                <a:spcPct val="90000"/>
              </a:lnSpc>
              <a:buFontTx/>
              <a:buNone/>
            </a:pPr>
            <a:r>
              <a:rPr lang="en-US" sz="2800" b="0" dirty="0" smtClean="0"/>
              <a:t>	Personal Resources		19		.84</a:t>
            </a:r>
          </a:p>
          <a:p>
            <a:pPr eaLnBrk="1" hangingPunct="1">
              <a:lnSpc>
                <a:spcPct val="90000"/>
              </a:lnSpc>
              <a:buFontTx/>
              <a:buNone/>
            </a:pPr>
            <a:r>
              <a:rPr lang="en-US" sz="2800" b="0" dirty="0" smtClean="0"/>
              <a:t>	Environmental Resources	  7		.76				</a:t>
            </a:r>
          </a:p>
          <a:p>
            <a:pPr eaLnBrk="1" hangingPunct="1">
              <a:lnSpc>
                <a:spcPct val="90000"/>
              </a:lnSpc>
              <a:buFontTx/>
              <a:buNone/>
            </a:pPr>
            <a:endParaRPr lang="en-US" sz="2800" u="sng" dirty="0" smtClean="0"/>
          </a:p>
        </p:txBody>
      </p:sp>
    </p:spTree>
  </p:cSld>
  <p:clrMapOvr>
    <a:masterClrMapping/>
  </p:clrMapOv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r>
              <a:rPr lang="en-US" dirty="0" smtClean="0"/>
              <a:t>Initial IORNS Reliability</a:t>
            </a:r>
          </a:p>
        </p:txBody>
      </p:sp>
      <p:sp>
        <p:nvSpPr>
          <p:cNvPr id="16387" name="Rectangle 3"/>
          <p:cNvSpPr>
            <a:spLocks noGrp="1" noChangeArrowheads="1"/>
          </p:cNvSpPr>
          <p:nvPr>
            <p:ph type="body" idx="1"/>
          </p:nvPr>
        </p:nvSpPr>
        <p:spPr>
          <a:xfrm>
            <a:off x="304800" y="1524000"/>
            <a:ext cx="8839200" cy="5334000"/>
          </a:xfrm>
        </p:spPr>
        <p:txBody>
          <a:bodyPr>
            <a:normAutofit lnSpcReduction="10000"/>
          </a:bodyPr>
          <a:lstStyle/>
          <a:p>
            <a:pPr eaLnBrk="1" hangingPunct="1">
              <a:lnSpc>
                <a:spcPct val="90000"/>
              </a:lnSpc>
              <a:buFontTx/>
              <a:buNone/>
            </a:pPr>
            <a:r>
              <a:rPr lang="en-US" sz="2800" u="sng" dirty="0" smtClean="0"/>
              <a:t>Scale/subscale				Items		Alpha</a:t>
            </a:r>
          </a:p>
          <a:p>
            <a:pPr eaLnBrk="1" hangingPunct="1">
              <a:lnSpc>
                <a:spcPct val="90000"/>
              </a:lnSpc>
              <a:buFontTx/>
              <a:buNone/>
            </a:pPr>
            <a:r>
              <a:rPr lang="en-US" sz="2800" dirty="0" smtClean="0"/>
              <a:t>Criminal Orientation</a:t>
            </a:r>
          </a:p>
          <a:p>
            <a:pPr eaLnBrk="1" hangingPunct="1">
              <a:lnSpc>
                <a:spcPct val="90000"/>
              </a:lnSpc>
              <a:buFontTx/>
              <a:buNone/>
            </a:pPr>
            <a:r>
              <a:rPr lang="en-US" sz="2800" dirty="0" smtClean="0"/>
              <a:t>	Pro-Criminal Attitudes  	 	 10		.76</a:t>
            </a:r>
          </a:p>
          <a:p>
            <a:pPr eaLnBrk="1" hangingPunct="1">
              <a:lnSpc>
                <a:spcPct val="90000"/>
              </a:lnSpc>
              <a:buFontTx/>
              <a:buNone/>
            </a:pPr>
            <a:r>
              <a:rPr lang="en-US" sz="2800" dirty="0" smtClean="0"/>
              <a:t>	Irresponsibility		  	  9		.67</a:t>
            </a:r>
          </a:p>
          <a:p>
            <a:pPr eaLnBrk="1" hangingPunct="1">
              <a:lnSpc>
                <a:spcPct val="90000"/>
              </a:lnSpc>
              <a:buFontTx/>
              <a:buNone/>
            </a:pPr>
            <a:r>
              <a:rPr lang="en-US" sz="2800" dirty="0" err="1" smtClean="0"/>
              <a:t>Psychopathy</a:t>
            </a:r>
            <a:endParaRPr lang="en-US" sz="2800" dirty="0" smtClean="0"/>
          </a:p>
          <a:p>
            <a:pPr eaLnBrk="1" hangingPunct="1">
              <a:lnSpc>
                <a:spcPct val="90000"/>
              </a:lnSpc>
              <a:buFontTx/>
              <a:buNone/>
            </a:pPr>
            <a:r>
              <a:rPr lang="en-US" sz="2800" dirty="0" smtClean="0"/>
              <a:t>	</a:t>
            </a:r>
            <a:r>
              <a:rPr lang="en-US" sz="2800" dirty="0" err="1" smtClean="0"/>
              <a:t>Manipulativeness</a:t>
            </a:r>
            <a:r>
              <a:rPr lang="en-US" sz="2800" dirty="0" smtClean="0"/>
              <a:t>		   	  8		.79</a:t>
            </a:r>
          </a:p>
          <a:p>
            <a:pPr eaLnBrk="1" hangingPunct="1">
              <a:lnSpc>
                <a:spcPct val="90000"/>
              </a:lnSpc>
              <a:buFontTx/>
              <a:buNone/>
            </a:pPr>
            <a:r>
              <a:rPr lang="en-US" sz="2800" dirty="0" smtClean="0"/>
              <a:t>	Impulsivity			   	  7		.74</a:t>
            </a:r>
          </a:p>
          <a:p>
            <a:pPr eaLnBrk="1" hangingPunct="1">
              <a:lnSpc>
                <a:spcPct val="90000"/>
              </a:lnSpc>
              <a:buFontTx/>
              <a:buNone/>
            </a:pPr>
            <a:r>
              <a:rPr lang="en-US" sz="2800" dirty="0" smtClean="0"/>
              <a:t>	Angry Detachment	   	  7		.73</a:t>
            </a:r>
          </a:p>
          <a:p>
            <a:pPr eaLnBrk="1" hangingPunct="1">
              <a:lnSpc>
                <a:spcPct val="90000"/>
              </a:lnSpc>
              <a:buFontTx/>
              <a:buNone/>
            </a:pPr>
            <a:r>
              <a:rPr lang="en-US" sz="2800" dirty="0" smtClean="0"/>
              <a:t>Intra/Interpersonal Problems  </a:t>
            </a:r>
          </a:p>
          <a:p>
            <a:pPr eaLnBrk="1" hangingPunct="1">
              <a:lnSpc>
                <a:spcPct val="90000"/>
              </a:lnSpc>
              <a:buFontTx/>
              <a:buNone/>
            </a:pPr>
            <a:r>
              <a:rPr lang="en-US" sz="2800" dirty="0" smtClean="0"/>
              <a:t>	Esteem Problems		   	  7		.70</a:t>
            </a:r>
          </a:p>
          <a:p>
            <a:pPr eaLnBrk="1" hangingPunct="1">
              <a:lnSpc>
                <a:spcPct val="90000"/>
              </a:lnSpc>
              <a:buFontTx/>
              <a:buNone/>
            </a:pPr>
            <a:r>
              <a:rPr lang="en-US" sz="2800" dirty="0" smtClean="0"/>
              <a:t>	Relational Problems		  6		.59</a:t>
            </a:r>
          </a:p>
          <a:p>
            <a:pPr eaLnBrk="1" hangingPunct="1">
              <a:lnSpc>
                <a:spcPct val="90000"/>
              </a:lnSpc>
              <a:buFontTx/>
              <a:buNone/>
            </a:pPr>
            <a:r>
              <a:rPr lang="en-US" sz="2800" dirty="0" smtClean="0"/>
              <a:t>	</a:t>
            </a:r>
          </a:p>
        </p:txBody>
      </p:sp>
    </p:spTree>
  </p:cSld>
  <p:clrMapOvr>
    <a:masterClrMapping/>
  </p:clrMapOv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Rectangle 2"/>
          <p:cNvSpPr>
            <a:spLocks noGrp="1" noChangeArrowheads="1"/>
          </p:cNvSpPr>
          <p:nvPr>
            <p:ph type="title"/>
          </p:nvPr>
        </p:nvSpPr>
        <p:spPr/>
        <p:txBody>
          <a:bodyPr/>
          <a:lstStyle/>
          <a:p>
            <a:pPr eaLnBrk="1" hangingPunct="1"/>
            <a:r>
              <a:rPr lang="en-US" dirty="0" smtClean="0"/>
              <a:t>Initial IORNS Reliability </a:t>
            </a:r>
          </a:p>
        </p:txBody>
      </p:sp>
      <p:sp>
        <p:nvSpPr>
          <p:cNvPr id="17411" name="Rectangle 3"/>
          <p:cNvSpPr>
            <a:spLocks noGrp="1" noChangeArrowheads="1"/>
          </p:cNvSpPr>
          <p:nvPr>
            <p:ph type="body" idx="1"/>
          </p:nvPr>
        </p:nvSpPr>
        <p:spPr>
          <a:xfrm>
            <a:off x="457200" y="1524000"/>
            <a:ext cx="8686800" cy="4953000"/>
          </a:xfrm>
        </p:spPr>
        <p:txBody>
          <a:bodyPr>
            <a:normAutofit lnSpcReduction="10000"/>
          </a:bodyPr>
          <a:lstStyle/>
          <a:p>
            <a:pPr eaLnBrk="1" hangingPunct="1">
              <a:lnSpc>
                <a:spcPct val="80000"/>
              </a:lnSpc>
              <a:buFontTx/>
              <a:buNone/>
            </a:pPr>
            <a:r>
              <a:rPr lang="en-US" sz="2800" u="sng" dirty="0" smtClean="0"/>
              <a:t>Scale/subscale			Items		Alpha</a:t>
            </a:r>
          </a:p>
          <a:p>
            <a:pPr eaLnBrk="1" hangingPunct="1">
              <a:lnSpc>
                <a:spcPct val="80000"/>
              </a:lnSpc>
              <a:buFontTx/>
              <a:buNone/>
            </a:pPr>
            <a:r>
              <a:rPr lang="en-US" sz="2800" dirty="0" smtClean="0"/>
              <a:t>Aggression</a:t>
            </a:r>
          </a:p>
          <a:p>
            <a:pPr eaLnBrk="1" hangingPunct="1">
              <a:lnSpc>
                <a:spcPct val="80000"/>
              </a:lnSpc>
              <a:buFontTx/>
              <a:buNone/>
            </a:pPr>
            <a:r>
              <a:rPr lang="en-US" sz="2800" dirty="0" smtClean="0"/>
              <a:t>	Hostility				   4		.60</a:t>
            </a:r>
          </a:p>
          <a:p>
            <a:pPr eaLnBrk="1" hangingPunct="1">
              <a:lnSpc>
                <a:spcPct val="80000"/>
              </a:lnSpc>
              <a:buFontTx/>
              <a:buNone/>
            </a:pPr>
            <a:r>
              <a:rPr lang="en-US" sz="2800" dirty="0" smtClean="0"/>
              <a:t>	Aggressive Behaviors	   7		.76</a:t>
            </a:r>
          </a:p>
          <a:p>
            <a:pPr eaLnBrk="1" hangingPunct="1">
              <a:lnSpc>
                <a:spcPct val="80000"/>
              </a:lnSpc>
              <a:buFontTx/>
              <a:buNone/>
            </a:pPr>
            <a:r>
              <a:rPr lang="en-US" sz="2800" dirty="0" smtClean="0"/>
              <a:t>Negative Social Influence</a:t>
            </a:r>
          </a:p>
          <a:p>
            <a:pPr eaLnBrk="1" hangingPunct="1">
              <a:lnSpc>
                <a:spcPct val="80000"/>
              </a:lnSpc>
              <a:buFontTx/>
              <a:buNone/>
            </a:pPr>
            <a:r>
              <a:rPr lang="en-US" sz="2800" dirty="0" smtClean="0"/>
              <a:t>	Negative Friends		   4		.84</a:t>
            </a:r>
          </a:p>
          <a:p>
            <a:pPr eaLnBrk="1" hangingPunct="1">
              <a:lnSpc>
                <a:spcPct val="80000"/>
              </a:lnSpc>
              <a:buFontTx/>
              <a:buNone/>
            </a:pPr>
            <a:r>
              <a:rPr lang="en-US" sz="2800" dirty="0" smtClean="0"/>
              <a:t>	Negative Family		   3		.70</a:t>
            </a:r>
          </a:p>
          <a:p>
            <a:pPr eaLnBrk="1" hangingPunct="1">
              <a:lnSpc>
                <a:spcPct val="80000"/>
              </a:lnSpc>
              <a:buFontTx/>
              <a:buNone/>
            </a:pPr>
            <a:r>
              <a:rPr lang="en-US" sz="2800" dirty="0" smtClean="0"/>
              <a:t>Personal Resources</a:t>
            </a:r>
          </a:p>
          <a:p>
            <a:pPr eaLnBrk="1" hangingPunct="1">
              <a:lnSpc>
                <a:spcPct val="80000"/>
              </a:lnSpc>
              <a:buFontTx/>
              <a:buNone/>
            </a:pPr>
            <a:r>
              <a:rPr lang="en-US" sz="2800" dirty="0" smtClean="0"/>
              <a:t>	Cognitive/Behavioral </a:t>
            </a:r>
          </a:p>
          <a:p>
            <a:pPr eaLnBrk="1" hangingPunct="1">
              <a:lnSpc>
                <a:spcPct val="80000"/>
              </a:lnSpc>
              <a:buFontTx/>
              <a:buNone/>
            </a:pPr>
            <a:r>
              <a:rPr lang="en-US" sz="2800" dirty="0" smtClean="0"/>
              <a:t>		Regulation		   9		.79</a:t>
            </a:r>
          </a:p>
          <a:p>
            <a:pPr eaLnBrk="1" hangingPunct="1">
              <a:lnSpc>
                <a:spcPct val="80000"/>
              </a:lnSpc>
              <a:buFontTx/>
              <a:buNone/>
            </a:pPr>
            <a:r>
              <a:rPr lang="en-US" sz="2800" dirty="0" smtClean="0"/>
              <a:t>	Anger Regulation		   5		.71</a:t>
            </a:r>
          </a:p>
          <a:p>
            <a:pPr eaLnBrk="1" hangingPunct="1">
              <a:lnSpc>
                <a:spcPct val="80000"/>
              </a:lnSpc>
              <a:buFontTx/>
              <a:buNone/>
            </a:pPr>
            <a:r>
              <a:rPr lang="en-US" sz="2800" dirty="0" smtClean="0"/>
              <a:t>	Education/Training	   5		.65</a:t>
            </a:r>
          </a:p>
        </p:txBody>
      </p:sp>
    </p:spTree>
  </p:cSld>
  <p:clrMapOvr>
    <a:masterClrMapping/>
  </p:clrMapOv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2"/>
          <p:cNvSpPr>
            <a:spLocks noGrp="1" noChangeArrowheads="1"/>
          </p:cNvSpPr>
          <p:nvPr>
            <p:ph type="title"/>
          </p:nvPr>
        </p:nvSpPr>
        <p:spPr/>
        <p:txBody>
          <a:bodyPr/>
          <a:lstStyle/>
          <a:p>
            <a:pPr eaLnBrk="1" hangingPunct="1"/>
            <a:r>
              <a:rPr lang="en-US" smtClean="0"/>
              <a:t>Validity Scale Development</a:t>
            </a:r>
          </a:p>
        </p:txBody>
      </p:sp>
      <p:sp>
        <p:nvSpPr>
          <p:cNvPr id="18435" name="Rectangle 3"/>
          <p:cNvSpPr>
            <a:spLocks noGrp="1" noChangeArrowheads="1"/>
          </p:cNvSpPr>
          <p:nvPr>
            <p:ph type="body" idx="1"/>
          </p:nvPr>
        </p:nvSpPr>
        <p:spPr/>
        <p:txBody>
          <a:bodyPr/>
          <a:lstStyle/>
          <a:p>
            <a:pPr eaLnBrk="1" hangingPunct="1"/>
            <a:r>
              <a:rPr lang="en-US" dirty="0" smtClean="0"/>
              <a:t>Favorable Impression (FIM)</a:t>
            </a:r>
          </a:p>
          <a:p>
            <a:pPr lvl="1" eaLnBrk="1" hangingPunct="1"/>
            <a:r>
              <a:rPr lang="en-US" dirty="0" smtClean="0"/>
              <a:t>Initially 15 items written</a:t>
            </a:r>
          </a:p>
          <a:p>
            <a:pPr lvl="1" eaLnBrk="1" hangingPunct="1"/>
            <a:r>
              <a:rPr lang="en-US" dirty="0" smtClean="0"/>
              <a:t>13 items kept based on item-total correlations</a:t>
            </a:r>
          </a:p>
          <a:p>
            <a:pPr lvl="1" eaLnBrk="1" hangingPunct="1"/>
            <a:r>
              <a:rPr lang="en-US" dirty="0" smtClean="0"/>
              <a:t>Alpha = .77</a:t>
            </a:r>
          </a:p>
          <a:p>
            <a:pPr eaLnBrk="1" hangingPunct="1"/>
            <a:r>
              <a:rPr lang="en-US" dirty="0" smtClean="0"/>
              <a:t>Inconsistent Responding Style (IRS)</a:t>
            </a:r>
          </a:p>
          <a:p>
            <a:pPr lvl="1" eaLnBrk="1" hangingPunct="1"/>
            <a:r>
              <a:rPr lang="en-US" dirty="0" smtClean="0"/>
              <a:t>Item pair correlations were examined</a:t>
            </a:r>
          </a:p>
          <a:p>
            <a:pPr lvl="1" eaLnBrk="1" hangingPunct="1"/>
            <a:r>
              <a:rPr lang="en-US" dirty="0" smtClean="0"/>
              <a:t>10 item pairs with </a:t>
            </a:r>
            <a:r>
              <a:rPr lang="en-US" i="1" dirty="0" smtClean="0"/>
              <a:t>r</a:t>
            </a:r>
            <a:r>
              <a:rPr lang="en-US" dirty="0" smtClean="0"/>
              <a:t>&gt;.45 were selected for IRS </a:t>
            </a:r>
          </a:p>
        </p:txBody>
      </p:sp>
    </p:spTree>
  </p:cSld>
  <p:clrMapOvr>
    <a:masterClrMapping/>
  </p:clrMapOv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Rectangle 2"/>
          <p:cNvSpPr>
            <a:spLocks noGrp="1" noChangeArrowheads="1"/>
          </p:cNvSpPr>
          <p:nvPr>
            <p:ph type="title"/>
          </p:nvPr>
        </p:nvSpPr>
        <p:spPr/>
        <p:txBody>
          <a:bodyPr/>
          <a:lstStyle/>
          <a:p>
            <a:pPr eaLnBrk="1" hangingPunct="1"/>
            <a:r>
              <a:rPr lang="en-US" dirty="0" smtClean="0"/>
              <a:t>Validity and Assessing Change</a:t>
            </a:r>
          </a:p>
        </p:txBody>
      </p:sp>
      <p:sp>
        <p:nvSpPr>
          <p:cNvPr id="19459" name="Rectangle 3"/>
          <p:cNvSpPr>
            <a:spLocks noGrp="1" noChangeArrowheads="1"/>
          </p:cNvSpPr>
          <p:nvPr>
            <p:ph type="body" idx="1"/>
          </p:nvPr>
        </p:nvSpPr>
        <p:spPr>
          <a:xfrm>
            <a:off x="457200" y="1752600"/>
            <a:ext cx="8686800" cy="5105400"/>
          </a:xfrm>
        </p:spPr>
        <p:txBody>
          <a:bodyPr>
            <a:normAutofit/>
          </a:bodyPr>
          <a:lstStyle/>
          <a:p>
            <a:pPr eaLnBrk="1" hangingPunct="1"/>
            <a:r>
              <a:rPr lang="en-US" sz="2800" dirty="0" smtClean="0"/>
              <a:t>Several validity studies with male/female general, violent, and sexual imprisoned and probated offenders have been completed</a:t>
            </a:r>
          </a:p>
          <a:p>
            <a:pPr eaLnBrk="1" hangingPunct="1"/>
            <a:r>
              <a:rPr lang="en-US" sz="2800" dirty="0" smtClean="0"/>
              <a:t>To date two large-scale projects have assessed the ability of the IORNS to detect change through treatment</a:t>
            </a:r>
          </a:p>
          <a:p>
            <a:pPr lvl="1"/>
            <a:r>
              <a:rPr lang="en-US" sz="2400" dirty="0" smtClean="0"/>
              <a:t>Sex offender treatment program</a:t>
            </a:r>
          </a:p>
          <a:p>
            <a:pPr lvl="1"/>
            <a:r>
              <a:rPr lang="en-US" sz="2400" dirty="0" smtClean="0"/>
              <a:t>General offender reentry program</a:t>
            </a:r>
          </a:p>
        </p:txBody>
      </p:sp>
    </p:spTree>
  </p:cSld>
  <p:clrMapOvr>
    <a:masterClrMapping/>
  </p:clrMapOv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a:t>
            </a:r>
            <a:endParaRPr lang="en-US" dirty="0"/>
          </a:p>
        </p:txBody>
      </p:sp>
      <p:sp>
        <p:nvSpPr>
          <p:cNvPr id="3" name="Content Placeholder 2"/>
          <p:cNvSpPr>
            <a:spLocks noGrp="1"/>
          </p:cNvSpPr>
          <p:nvPr>
            <p:ph idx="1"/>
          </p:nvPr>
        </p:nvSpPr>
        <p:spPr>
          <a:xfrm>
            <a:off x="457200" y="1882808"/>
            <a:ext cx="8229600" cy="4975192"/>
          </a:xfrm>
        </p:spPr>
        <p:txBody>
          <a:bodyPr>
            <a:normAutofit/>
          </a:bodyPr>
          <a:lstStyle/>
          <a:p>
            <a:r>
              <a:rPr lang="en-US" dirty="0" smtClean="0"/>
              <a:t>It is hoped that the IORNS will provide a more comprehensive tool for assessing variables related to recidivism for treatment and management purposes</a:t>
            </a:r>
          </a:p>
          <a:p>
            <a:r>
              <a:rPr lang="en-US" dirty="0" smtClean="0"/>
              <a:t>Although it is likely that the combination of variables related to criminal behavior will increase the prediction of future antisocial behavior, currently there is no data to support the use of the IORNS for prediction</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Administration </a:t>
            </a:r>
            <a:br>
              <a:rPr lang="en-US" dirty="0" smtClean="0"/>
            </a:br>
            <a:r>
              <a:rPr lang="en-US" dirty="0" smtClean="0"/>
              <a:t>and Scoring</a:t>
            </a:r>
            <a:endParaRPr lang="en-US" dirty="0"/>
          </a:p>
        </p:txBody>
      </p:sp>
      <p:sp>
        <p:nvSpPr>
          <p:cNvPr id="3" name="Content Placeholder 2"/>
          <p:cNvSpPr>
            <a:spLocks noGrp="1"/>
          </p:cNvSpPr>
          <p:nvPr>
            <p:ph idx="1"/>
          </p:nvPr>
        </p:nvSpPr>
        <p:spPr/>
        <p:txBody>
          <a:bodyPr/>
          <a:lstStyle/>
          <a:p>
            <a:r>
              <a:rPr lang="en-US" dirty="0" smtClean="0"/>
              <a:t>Materials</a:t>
            </a:r>
          </a:p>
          <a:p>
            <a:pPr lvl="1"/>
            <a:r>
              <a:rPr lang="en-US" dirty="0" smtClean="0"/>
              <a:t>Manual</a:t>
            </a:r>
          </a:p>
          <a:p>
            <a:pPr lvl="2"/>
            <a:r>
              <a:rPr lang="en-US" dirty="0" smtClean="0"/>
              <a:t>Instructions</a:t>
            </a:r>
          </a:p>
          <a:p>
            <a:pPr lvl="2"/>
            <a:r>
              <a:rPr lang="en-US" i="1" dirty="0" smtClean="0"/>
              <a:t>T</a:t>
            </a:r>
            <a:r>
              <a:rPr lang="en-US" dirty="0" smtClean="0"/>
              <a:t> scores; percentiles; confidence intervals</a:t>
            </a:r>
          </a:p>
          <a:p>
            <a:pPr lvl="1"/>
            <a:r>
              <a:rPr lang="en-US" dirty="0" smtClean="0"/>
              <a:t>Carbonless IORNS response form</a:t>
            </a:r>
          </a:p>
          <a:p>
            <a:pPr lvl="1"/>
            <a:r>
              <a:rPr lang="en-US" dirty="0" smtClean="0"/>
              <a:t>Scoring summary and profile form</a:t>
            </a:r>
          </a:p>
          <a:p>
            <a:pPr lvl="1"/>
            <a:r>
              <a:rPr lang="en-US" dirty="0" smtClean="0"/>
              <a:t>Pen/pencil</a:t>
            </a:r>
          </a:p>
          <a:p>
            <a:pPr lvl="1"/>
            <a:r>
              <a:rPr lang="en-US" dirty="0" smtClean="0"/>
              <a:t>Flat writing surface</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Administration</a:t>
            </a:r>
            <a:br>
              <a:rPr lang="en-US" dirty="0" smtClean="0"/>
            </a:br>
            <a:r>
              <a:rPr lang="en-US" dirty="0" smtClean="0"/>
              <a:t>and Scoring</a:t>
            </a:r>
            <a:endParaRPr lang="en-US" dirty="0"/>
          </a:p>
        </p:txBody>
      </p:sp>
      <p:sp>
        <p:nvSpPr>
          <p:cNvPr id="3" name="Content Placeholder 2"/>
          <p:cNvSpPr>
            <a:spLocks noGrp="1"/>
          </p:cNvSpPr>
          <p:nvPr>
            <p:ph idx="1"/>
          </p:nvPr>
        </p:nvSpPr>
        <p:spPr/>
        <p:txBody>
          <a:bodyPr/>
          <a:lstStyle/>
          <a:p>
            <a:r>
              <a:rPr lang="en-US" dirty="0" smtClean="0"/>
              <a:t>Appropriate populations and test limitations</a:t>
            </a:r>
          </a:p>
          <a:p>
            <a:pPr lvl="1"/>
            <a:r>
              <a:rPr lang="en-US" dirty="0" smtClean="0"/>
              <a:t>Third-grade reading level required</a:t>
            </a:r>
          </a:p>
          <a:p>
            <a:pPr lvl="1"/>
            <a:r>
              <a:rPr lang="en-US" dirty="0" smtClean="0"/>
              <a:t>Normed </a:t>
            </a:r>
            <a:r>
              <a:rPr lang="en-US" dirty="0" smtClean="0"/>
              <a:t>on 18 </a:t>
            </a:r>
            <a:r>
              <a:rPr lang="en-US" dirty="0" smtClean="0"/>
              <a:t>– 75 years old male offenders</a:t>
            </a:r>
          </a:p>
          <a:p>
            <a:pPr lvl="1"/>
            <a:r>
              <a:rPr lang="en-US" dirty="0" err="1" smtClean="0"/>
              <a:t>Normed</a:t>
            </a:r>
            <a:r>
              <a:rPr lang="en-US" dirty="0" smtClean="0"/>
              <a:t> on18 – 60 year old female offenders</a:t>
            </a:r>
          </a:p>
          <a:p>
            <a:pPr lvl="1"/>
            <a:r>
              <a:rPr lang="en-US" dirty="0" err="1" smtClean="0"/>
              <a:t>Normed</a:t>
            </a:r>
            <a:r>
              <a:rPr lang="en-US" dirty="0" smtClean="0"/>
              <a:t> on 18 – 75 year old community adults (both male and female)</a:t>
            </a:r>
          </a:p>
          <a:p>
            <a:pPr lvl="1"/>
            <a:r>
              <a:rPr lang="en-US" dirty="0" smtClean="0"/>
              <a:t>Offender population includes incarcerated and probated male/female general and sexual offenders</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Administration</a:t>
            </a:r>
            <a:br>
              <a:rPr lang="en-US" dirty="0" smtClean="0"/>
            </a:br>
            <a:r>
              <a:rPr lang="en-US" dirty="0" smtClean="0"/>
              <a:t>and Scoring </a:t>
            </a:r>
            <a:endParaRPr lang="en-US" dirty="0"/>
          </a:p>
        </p:txBody>
      </p:sp>
      <p:sp>
        <p:nvSpPr>
          <p:cNvPr id="3" name="Content Placeholder 2"/>
          <p:cNvSpPr>
            <a:spLocks noGrp="1"/>
          </p:cNvSpPr>
          <p:nvPr>
            <p:ph idx="1"/>
          </p:nvPr>
        </p:nvSpPr>
        <p:spPr/>
        <p:txBody>
          <a:bodyPr>
            <a:normAutofit lnSpcReduction="10000"/>
          </a:bodyPr>
          <a:lstStyle/>
          <a:p>
            <a:r>
              <a:rPr lang="en-US" dirty="0" smtClean="0"/>
              <a:t>Professional qualifications</a:t>
            </a:r>
          </a:p>
          <a:p>
            <a:pPr lvl="1"/>
            <a:r>
              <a:rPr lang="en-US" dirty="0" smtClean="0"/>
              <a:t>Individuals without specific training in forensic psychology, clinical psychology, or psychiatry may administer and score the IORNS – but should be familiar with administration and scoring of objective measures and guidelines for test use</a:t>
            </a:r>
          </a:p>
          <a:p>
            <a:pPr lvl="1"/>
            <a:r>
              <a:rPr lang="en-US" dirty="0" smtClean="0"/>
              <a:t>IORNS score interpretation and report writing should be limited to professionals who have formal training in assessment and interpretation of psychological tests </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Rationale </a:t>
            </a:r>
            <a:endParaRPr lang="en-US" dirty="0"/>
          </a:p>
        </p:txBody>
      </p:sp>
      <p:sp>
        <p:nvSpPr>
          <p:cNvPr id="3" name="Content Placeholder 2"/>
          <p:cNvSpPr>
            <a:spLocks noGrp="1"/>
          </p:cNvSpPr>
          <p:nvPr>
            <p:ph idx="1"/>
          </p:nvPr>
        </p:nvSpPr>
        <p:spPr>
          <a:xfrm>
            <a:off x="457200" y="1882808"/>
            <a:ext cx="8458200" cy="4975192"/>
          </a:xfrm>
        </p:spPr>
        <p:txBody>
          <a:bodyPr>
            <a:normAutofit lnSpcReduction="10000"/>
          </a:bodyPr>
          <a:lstStyle/>
          <a:p>
            <a:r>
              <a:rPr lang="en-US" dirty="0" smtClean="0"/>
              <a:t>The idea of the Inventory of Offender Risk, Needs, and Strengths was developed from:</a:t>
            </a:r>
          </a:p>
          <a:p>
            <a:pPr lvl="1"/>
            <a:r>
              <a:rPr lang="en-US" dirty="0" smtClean="0"/>
              <a:t>A lack of a comprehensive </a:t>
            </a:r>
            <a:r>
              <a:rPr lang="en-US" dirty="0" smtClean="0"/>
              <a:t>tools </a:t>
            </a:r>
            <a:r>
              <a:rPr lang="en-US" dirty="0" smtClean="0"/>
              <a:t>to assess variables related to recidivism </a:t>
            </a:r>
          </a:p>
          <a:p>
            <a:pPr lvl="1"/>
            <a:r>
              <a:rPr lang="en-US" dirty="0" smtClean="0"/>
              <a:t>Treatment providers voicing a need for a  measure that has the ability to detect possible change in variables related to recidivism through treatment </a:t>
            </a:r>
          </a:p>
          <a:p>
            <a:pPr lvl="1"/>
            <a:r>
              <a:rPr lang="en-US" dirty="0" smtClean="0"/>
              <a:t>A need </a:t>
            </a:r>
            <a:r>
              <a:rPr lang="en-US" dirty="0" smtClean="0"/>
              <a:t>for </a:t>
            </a:r>
            <a:r>
              <a:rPr lang="en-US" dirty="0" smtClean="0"/>
              <a:t>a brief/efficient risk/need assessment measure with a low grade reading level</a:t>
            </a:r>
          </a:p>
          <a:p>
            <a:pPr lvl="1"/>
            <a:endParaRPr lang="en-US" dirty="0" smtClean="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Administration</a:t>
            </a:r>
            <a:br>
              <a:rPr lang="en-US" dirty="0" smtClean="0"/>
            </a:br>
            <a:r>
              <a:rPr lang="en-US" dirty="0" smtClean="0"/>
              <a:t>and Scoring</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Example of general instruction to examinee:</a:t>
            </a:r>
          </a:p>
          <a:p>
            <a:pPr lvl="1"/>
            <a:r>
              <a:rPr lang="en-US" dirty="0" smtClean="0"/>
              <a:t>This form contains a list of statements that describe feelings, behaviors,  and experiences that many people have had. By answering whether each statement applies to </a:t>
            </a:r>
            <a:r>
              <a:rPr lang="en-US" dirty="0" smtClean="0"/>
              <a:t>you </a:t>
            </a:r>
            <a:r>
              <a:rPr lang="en-US" dirty="0" smtClean="0"/>
              <a:t>as honestly as you can, you will help us get a better understanding of you, how you are the same or different from others, and how to tailor programs to best meet your needs. If you aren’t sure whether a statement applies to you, choose the answer that is closest to how you feel. Please answer all of the items the best that you can, even if they don’t seem to apply to you.</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Administration</a:t>
            </a:r>
            <a:br>
              <a:rPr lang="en-US" dirty="0" smtClean="0"/>
            </a:br>
            <a:r>
              <a:rPr lang="en-US" dirty="0" smtClean="0"/>
              <a:t>and Scoring</a:t>
            </a:r>
            <a:endParaRPr lang="en-US" dirty="0"/>
          </a:p>
        </p:txBody>
      </p:sp>
      <p:sp>
        <p:nvSpPr>
          <p:cNvPr id="3" name="Content Placeholder 2"/>
          <p:cNvSpPr>
            <a:spLocks noGrp="1"/>
          </p:cNvSpPr>
          <p:nvPr>
            <p:ph idx="1"/>
          </p:nvPr>
        </p:nvSpPr>
        <p:spPr>
          <a:xfrm>
            <a:off x="457200" y="1882808"/>
            <a:ext cx="8458200" cy="4572000"/>
          </a:xfrm>
        </p:spPr>
        <p:txBody>
          <a:bodyPr>
            <a:normAutofit fontScale="92500"/>
          </a:bodyPr>
          <a:lstStyle/>
          <a:p>
            <a:r>
              <a:rPr lang="en-US" dirty="0" smtClean="0"/>
              <a:t>Administration should take about 15 minutes (answer items as offender)</a:t>
            </a:r>
          </a:p>
          <a:p>
            <a:r>
              <a:rPr lang="en-US" dirty="0" smtClean="0"/>
              <a:t>Scoring takes about 20 minutes (once you have completed a few)</a:t>
            </a:r>
          </a:p>
          <a:p>
            <a:r>
              <a:rPr lang="en-US" dirty="0" smtClean="0"/>
              <a:t>To score</a:t>
            </a:r>
          </a:p>
          <a:p>
            <a:pPr lvl="1"/>
            <a:r>
              <a:rPr lang="en-US" dirty="0" smtClean="0"/>
              <a:t>Detach perforated strip along bottom of carbonless response form</a:t>
            </a:r>
          </a:p>
          <a:p>
            <a:pPr lvl="1"/>
            <a:r>
              <a:rPr lang="en-US" dirty="0" smtClean="0"/>
              <a:t>Use scoring sheet to score each scale/subscale</a:t>
            </a:r>
          </a:p>
          <a:p>
            <a:pPr lvl="1"/>
            <a:r>
              <a:rPr lang="en-US" dirty="0" smtClean="0"/>
              <a:t>Transfer scores over to profile form and convert to </a:t>
            </a:r>
            <a:r>
              <a:rPr lang="en-US" i="1" dirty="0" smtClean="0"/>
              <a:t>T</a:t>
            </a:r>
            <a:r>
              <a:rPr lang="en-US" dirty="0" smtClean="0"/>
              <a:t> scores, percentiles, etc</a:t>
            </a:r>
            <a:r>
              <a:rPr lang="en-US" dirty="0" smtClean="0"/>
              <a:t>., </a:t>
            </a:r>
            <a:r>
              <a:rPr lang="en-US" dirty="0" smtClean="0"/>
              <a:t>with manual</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Interpretation </a:t>
            </a:r>
            <a:endParaRPr lang="en-US" dirty="0"/>
          </a:p>
        </p:txBody>
      </p:sp>
      <p:sp>
        <p:nvSpPr>
          <p:cNvPr id="3" name="Content Placeholder 2"/>
          <p:cNvSpPr>
            <a:spLocks noGrp="1"/>
          </p:cNvSpPr>
          <p:nvPr>
            <p:ph idx="1"/>
          </p:nvPr>
        </p:nvSpPr>
        <p:spPr>
          <a:xfrm>
            <a:off x="228600" y="1676400"/>
            <a:ext cx="8915400" cy="5029200"/>
          </a:xfrm>
        </p:spPr>
        <p:txBody>
          <a:bodyPr>
            <a:normAutofit lnSpcReduction="10000"/>
          </a:bodyPr>
          <a:lstStyle/>
          <a:p>
            <a:r>
              <a:rPr lang="en-US" dirty="0" smtClean="0"/>
              <a:t>Multistep evaluation</a:t>
            </a:r>
          </a:p>
          <a:p>
            <a:pPr lvl="1"/>
            <a:r>
              <a:rPr lang="en-US" dirty="0" smtClean="0"/>
              <a:t>Validity (less than 15% missing (20 items); IRS; FIM)</a:t>
            </a:r>
          </a:p>
          <a:p>
            <a:pPr lvl="1"/>
            <a:r>
              <a:rPr lang="en-US" dirty="0" smtClean="0"/>
              <a:t>Normative comparisons</a:t>
            </a:r>
          </a:p>
          <a:p>
            <a:pPr lvl="2"/>
            <a:r>
              <a:rPr lang="en-US" dirty="0" smtClean="0"/>
              <a:t>As with other problem-focused measures, the IORNS normative scale information is not normally distributed – so important to examine both </a:t>
            </a:r>
            <a:r>
              <a:rPr lang="en-US" i="1" dirty="0" smtClean="0"/>
              <a:t>T</a:t>
            </a:r>
            <a:r>
              <a:rPr lang="en-US" dirty="0" smtClean="0"/>
              <a:t> score and percentile</a:t>
            </a:r>
          </a:p>
          <a:p>
            <a:pPr lvl="2"/>
            <a:r>
              <a:rPr lang="en-US" dirty="0" smtClean="0"/>
              <a:t>General (indexes)</a:t>
            </a:r>
          </a:p>
          <a:p>
            <a:pPr lvl="2"/>
            <a:r>
              <a:rPr lang="en-US" dirty="0" smtClean="0"/>
              <a:t>Scales (</a:t>
            </a:r>
            <a:r>
              <a:rPr lang="en-US" i="1" dirty="0" smtClean="0"/>
              <a:t>T</a:t>
            </a:r>
            <a:r>
              <a:rPr lang="en-US" dirty="0" smtClean="0"/>
              <a:t> scores and percentiles)</a:t>
            </a:r>
          </a:p>
          <a:p>
            <a:pPr lvl="3"/>
            <a:r>
              <a:rPr lang="en-US" dirty="0" smtClean="0"/>
              <a:t>Subscales (range indicators for specific scale interpretation)</a:t>
            </a:r>
          </a:p>
          <a:p>
            <a:pPr lvl="1"/>
            <a:r>
              <a:rPr lang="en-US" dirty="0" smtClean="0"/>
              <a:t>Manual provides several interpretive statements for each index, scale, and subscale. </a:t>
            </a:r>
          </a:p>
          <a:p>
            <a:pPr lvl="2">
              <a:buNone/>
            </a:pPr>
            <a:endParaRPr lang="en-US" dirty="0" smtClean="0"/>
          </a:p>
          <a:p>
            <a:pPr lvl="2">
              <a:buNone/>
            </a:pPr>
            <a:endParaRPr lang="en-US" dirty="0" smtClean="0"/>
          </a:p>
          <a:p>
            <a:pPr lvl="1"/>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4800" b="1" dirty="0" smtClean="0"/>
              <a:t>THANK YOU!</a:t>
            </a:r>
            <a:endParaRPr lang="en-US" sz="4800" b="1" dirty="0"/>
          </a:p>
        </p:txBody>
      </p:sp>
      <p:sp>
        <p:nvSpPr>
          <p:cNvPr id="3" name="Content Placeholder 2"/>
          <p:cNvSpPr>
            <a:spLocks noGrp="1"/>
          </p:cNvSpPr>
          <p:nvPr>
            <p:ph idx="1"/>
          </p:nvPr>
        </p:nvSpPr>
        <p:spPr>
          <a:xfrm>
            <a:off x="457200" y="2133600"/>
            <a:ext cx="8229600" cy="4321208"/>
          </a:xfrm>
        </p:spPr>
        <p:txBody>
          <a:bodyPr/>
          <a:lstStyle/>
          <a:p>
            <a:pPr algn="ctr">
              <a:buNone/>
            </a:pPr>
            <a:r>
              <a:rPr lang="en-US" sz="2400" dirty="0" smtClean="0"/>
              <a:t>Holly A. Miller, Ph.D.</a:t>
            </a:r>
          </a:p>
          <a:p>
            <a:pPr algn="ctr">
              <a:buNone/>
            </a:pPr>
            <a:r>
              <a:rPr lang="en-US" sz="2400" dirty="0" smtClean="0"/>
              <a:t>Assistant Dean of Undergraduate Programs</a:t>
            </a:r>
          </a:p>
          <a:p>
            <a:pPr algn="ctr">
              <a:buNone/>
            </a:pPr>
            <a:r>
              <a:rPr lang="en-US" sz="2400" dirty="0" smtClean="0"/>
              <a:t>Associate Professor</a:t>
            </a:r>
          </a:p>
          <a:p>
            <a:pPr algn="ctr">
              <a:buNone/>
            </a:pPr>
            <a:r>
              <a:rPr lang="en-US" sz="2400" dirty="0" smtClean="0"/>
              <a:t>College of Criminal Justice</a:t>
            </a:r>
          </a:p>
          <a:p>
            <a:pPr algn="ctr">
              <a:buNone/>
            </a:pPr>
            <a:r>
              <a:rPr lang="en-US" sz="2400" dirty="0" smtClean="0"/>
              <a:t>Sam Houston State University</a:t>
            </a:r>
          </a:p>
          <a:p>
            <a:pPr algn="ctr">
              <a:buNone/>
            </a:pPr>
            <a:r>
              <a:rPr lang="en-US" sz="2400" dirty="0" smtClean="0"/>
              <a:t>Huntsville, Texas 77341-2296</a:t>
            </a:r>
          </a:p>
          <a:p>
            <a:pPr algn="ctr">
              <a:buNone/>
            </a:pPr>
            <a:r>
              <a:rPr lang="en-US" sz="2400" dirty="0" smtClean="0"/>
              <a:t>936-294-1686; hmiller@shsu.edu</a:t>
            </a:r>
            <a:endParaRPr lang="en-US" sz="24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IORNS Rationale </a:t>
            </a:r>
            <a:endParaRPr lang="en-US" dirty="0"/>
          </a:p>
        </p:txBody>
      </p:sp>
      <p:sp>
        <p:nvSpPr>
          <p:cNvPr id="3" name="Content Placeholder 2"/>
          <p:cNvSpPr>
            <a:spLocks noGrp="1"/>
          </p:cNvSpPr>
          <p:nvPr>
            <p:ph idx="1"/>
          </p:nvPr>
        </p:nvSpPr>
        <p:spPr/>
        <p:txBody>
          <a:bodyPr/>
          <a:lstStyle/>
          <a:p>
            <a:r>
              <a:rPr lang="en-US" dirty="0" smtClean="0"/>
              <a:t>The overall purpose of the IORNS is to provide a comprehensive measure that assesses most variables related to recidivism or desistance from crime for treatment and management purposes</a:t>
            </a:r>
          </a:p>
          <a:p>
            <a:r>
              <a:rPr lang="en-US" dirty="0" smtClean="0"/>
              <a:t>No measure includes the assessment of static, dynamic, and protective factors for adult offenders </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 </a:t>
            </a:r>
            <a:br>
              <a:rPr lang="en-US" dirty="0" smtClean="0"/>
            </a:br>
            <a:r>
              <a:rPr lang="en-US" dirty="0" smtClean="0"/>
              <a:t>Static </a:t>
            </a:r>
            <a:endParaRPr lang="en-US" dirty="0"/>
          </a:p>
        </p:txBody>
      </p:sp>
      <p:sp>
        <p:nvSpPr>
          <p:cNvPr id="3" name="Content Placeholder 2"/>
          <p:cNvSpPr>
            <a:spLocks noGrp="1"/>
          </p:cNvSpPr>
          <p:nvPr>
            <p:ph idx="1"/>
          </p:nvPr>
        </p:nvSpPr>
        <p:spPr/>
        <p:txBody>
          <a:bodyPr/>
          <a:lstStyle/>
          <a:p>
            <a:r>
              <a:rPr lang="en-US" dirty="0" smtClean="0"/>
              <a:t>Confirming the adage that past behavior is the best predictor of future behavior – we have solid evidence that static risk variables are good predictors of future criminal behavior</a:t>
            </a:r>
          </a:p>
          <a:p>
            <a:r>
              <a:rPr lang="en-US" dirty="0" smtClean="0"/>
              <a:t>Examples:</a:t>
            </a:r>
          </a:p>
          <a:p>
            <a:pPr lvl="1"/>
            <a:r>
              <a:rPr lang="en-US" dirty="0" smtClean="0"/>
              <a:t>Number of previous offenses</a:t>
            </a:r>
          </a:p>
          <a:p>
            <a:pPr lvl="1"/>
            <a:r>
              <a:rPr lang="en-US" dirty="0" smtClean="0"/>
              <a:t>Age at first offense</a:t>
            </a:r>
          </a:p>
          <a:p>
            <a:pPr lvl="1"/>
            <a:r>
              <a:rPr lang="en-US" dirty="0" smtClean="0"/>
              <a:t>Previous revocation of probation/parole </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 </a:t>
            </a:r>
            <a:br>
              <a:rPr lang="en-US" dirty="0" smtClean="0"/>
            </a:br>
            <a:r>
              <a:rPr lang="en-US" dirty="0" smtClean="0"/>
              <a:t>Static</a:t>
            </a:r>
            <a:endParaRPr lang="en-US" dirty="0"/>
          </a:p>
        </p:txBody>
      </p:sp>
      <p:sp>
        <p:nvSpPr>
          <p:cNvPr id="3" name="Content Placeholder 2"/>
          <p:cNvSpPr>
            <a:spLocks noGrp="1"/>
          </p:cNvSpPr>
          <p:nvPr>
            <p:ph idx="1"/>
          </p:nvPr>
        </p:nvSpPr>
        <p:spPr/>
        <p:txBody>
          <a:bodyPr/>
          <a:lstStyle/>
          <a:p>
            <a:r>
              <a:rPr lang="en-US" dirty="0" smtClean="0"/>
              <a:t>Although there is good evidence of the relationship between static risk factors and recidivism:</a:t>
            </a:r>
          </a:p>
          <a:p>
            <a:pPr lvl="1"/>
            <a:r>
              <a:rPr lang="en-US" dirty="0" smtClean="0"/>
              <a:t>They do not account for all of the variance in recidivism</a:t>
            </a:r>
          </a:p>
          <a:p>
            <a:pPr lvl="1"/>
            <a:r>
              <a:rPr lang="en-US" dirty="0" smtClean="0"/>
              <a:t>They cannot change</a:t>
            </a:r>
          </a:p>
          <a:p>
            <a:pPr lvl="2"/>
            <a:r>
              <a:rPr lang="en-US" dirty="0" smtClean="0"/>
              <a:t>Once high risk, always high risk</a:t>
            </a:r>
          </a:p>
          <a:p>
            <a:pPr lvl="1"/>
            <a:r>
              <a:rPr lang="en-US" dirty="0" smtClean="0"/>
              <a:t>Most effective for long-term prediction </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 Dynamic/Need</a:t>
            </a:r>
            <a:endParaRPr lang="en-US" dirty="0"/>
          </a:p>
        </p:txBody>
      </p:sp>
      <p:sp>
        <p:nvSpPr>
          <p:cNvPr id="3" name="Content Placeholder 2"/>
          <p:cNvSpPr>
            <a:spLocks noGrp="1"/>
          </p:cNvSpPr>
          <p:nvPr>
            <p:ph idx="1"/>
          </p:nvPr>
        </p:nvSpPr>
        <p:spPr>
          <a:xfrm>
            <a:off x="457200" y="1882808"/>
            <a:ext cx="8229600" cy="4975192"/>
          </a:xfrm>
        </p:spPr>
        <p:txBody>
          <a:bodyPr>
            <a:normAutofit lnSpcReduction="10000"/>
          </a:bodyPr>
          <a:lstStyle/>
          <a:p>
            <a:r>
              <a:rPr lang="en-US" dirty="0" smtClean="0"/>
              <a:t>Variables that may change over time or through treatment</a:t>
            </a:r>
          </a:p>
          <a:p>
            <a:r>
              <a:rPr lang="en-US" dirty="0" smtClean="0"/>
              <a:t>Date back to Andrews and Bonta (1994) analysis of criminogenic needs</a:t>
            </a:r>
          </a:p>
          <a:p>
            <a:r>
              <a:rPr lang="en-US" dirty="0" smtClean="0"/>
              <a:t>Research indicates that dynamic risk/need variables account for unique variance in recidivism – above the static risk variables </a:t>
            </a:r>
          </a:p>
          <a:p>
            <a:r>
              <a:rPr lang="en-US" dirty="0" smtClean="0"/>
              <a:t>Thus, most researchers/evaluators strongly advocate assessment of dynamic variables as well</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 </a:t>
            </a:r>
            <a:br>
              <a:rPr lang="en-US" dirty="0" smtClean="0"/>
            </a:br>
            <a:r>
              <a:rPr lang="en-US" dirty="0" smtClean="0"/>
              <a:t>Dynamic/Need </a:t>
            </a:r>
            <a:endParaRPr lang="en-US" dirty="0"/>
          </a:p>
        </p:txBody>
      </p:sp>
      <p:sp>
        <p:nvSpPr>
          <p:cNvPr id="3" name="Content Placeholder 2"/>
          <p:cNvSpPr>
            <a:spLocks noGrp="1"/>
          </p:cNvSpPr>
          <p:nvPr>
            <p:ph idx="1"/>
          </p:nvPr>
        </p:nvSpPr>
        <p:spPr/>
        <p:txBody>
          <a:bodyPr/>
          <a:lstStyle/>
          <a:p>
            <a:r>
              <a:rPr lang="en-US" dirty="0" smtClean="0"/>
              <a:t>Examples of dynamic risk/need variables</a:t>
            </a:r>
          </a:p>
          <a:p>
            <a:pPr lvl="1"/>
            <a:r>
              <a:rPr lang="en-US" dirty="0" smtClean="0"/>
              <a:t>Pro-criminal </a:t>
            </a:r>
            <a:r>
              <a:rPr lang="en-US" dirty="0" smtClean="0"/>
              <a:t>attitudes</a:t>
            </a:r>
          </a:p>
          <a:p>
            <a:pPr lvl="1"/>
            <a:r>
              <a:rPr lang="en-US" dirty="0" smtClean="0"/>
              <a:t>Irresponsibility</a:t>
            </a:r>
          </a:p>
          <a:p>
            <a:pPr lvl="1"/>
            <a:r>
              <a:rPr lang="en-US" dirty="0" smtClean="0"/>
              <a:t>Substance abuse</a:t>
            </a:r>
          </a:p>
          <a:p>
            <a:pPr lvl="1"/>
            <a:r>
              <a:rPr lang="en-US" dirty="0" smtClean="0"/>
              <a:t>Impulsivity</a:t>
            </a:r>
          </a:p>
          <a:p>
            <a:pPr lvl="1"/>
            <a:r>
              <a:rPr lang="en-US" dirty="0" smtClean="0"/>
              <a:t>Self-esteem problems</a:t>
            </a:r>
          </a:p>
          <a:p>
            <a:pPr lvl="1"/>
            <a:r>
              <a:rPr lang="en-US" dirty="0" smtClean="0"/>
              <a:t>Interpersonal problems</a:t>
            </a:r>
          </a:p>
          <a:p>
            <a:pPr lvl="1"/>
            <a:r>
              <a:rPr lang="en-US" dirty="0" err="1" smtClean="0"/>
              <a:t>Psychopathy</a:t>
            </a:r>
            <a:r>
              <a:rPr lang="en-US" dirty="0" smtClean="0"/>
              <a:t>? </a:t>
            </a:r>
            <a:endParaRPr lang="en-US" dirty="0"/>
          </a:p>
        </p:txBody>
      </p:sp>
      <p:pic>
        <p:nvPicPr>
          <p:cNvPr id="4" name="Picture 3" descr="IORNS.gif"/>
          <p:cNvPicPr>
            <a:picLocks noChangeAspect="1"/>
          </p:cNvPicPr>
          <p:nvPr/>
        </p:nvPicPr>
        <p:blipFill>
          <a:blip r:embed="rId2"/>
          <a:stretch>
            <a:fillRect/>
          </a:stretch>
        </p:blipFill>
        <p:spPr>
          <a:xfrm>
            <a:off x="7086600" y="152401"/>
            <a:ext cx="1828800" cy="1371599"/>
          </a:xfrm>
          <a:prstGeom prst="rect">
            <a:avLst/>
          </a:prstGeom>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Status of Research –</a:t>
            </a:r>
            <a:br>
              <a:rPr lang="en-US" dirty="0" smtClean="0"/>
            </a:br>
            <a:r>
              <a:rPr lang="en-US" dirty="0" smtClean="0"/>
              <a:t>Protective Strength Factors</a:t>
            </a:r>
            <a:endParaRPr lang="en-US" dirty="0"/>
          </a:p>
        </p:txBody>
      </p:sp>
      <p:sp>
        <p:nvSpPr>
          <p:cNvPr id="3" name="Content Placeholder 2"/>
          <p:cNvSpPr>
            <a:spLocks noGrp="1"/>
          </p:cNvSpPr>
          <p:nvPr>
            <p:ph idx="1"/>
          </p:nvPr>
        </p:nvSpPr>
        <p:spPr>
          <a:xfrm>
            <a:off x="457200" y="1882808"/>
            <a:ext cx="8458200" cy="4572000"/>
          </a:xfrm>
        </p:spPr>
        <p:txBody>
          <a:bodyPr/>
          <a:lstStyle/>
          <a:p>
            <a:r>
              <a:rPr lang="en-US" dirty="0" smtClean="0"/>
              <a:t>Opposed to risk factors, protective factors are proposed to either mitigate the effect of risk variables or independently influence antisocial behavior</a:t>
            </a:r>
          </a:p>
          <a:p>
            <a:r>
              <a:rPr lang="en-US" dirty="0" smtClean="0"/>
              <a:t>Research has historically focused on </a:t>
            </a:r>
            <a:r>
              <a:rPr lang="en-US" dirty="0" smtClean="0"/>
              <a:t>risk, </a:t>
            </a:r>
            <a:r>
              <a:rPr lang="en-US" dirty="0" smtClean="0"/>
              <a:t>ignoring those positive factors that may also strongly influence criminal behavior</a:t>
            </a:r>
            <a:endParaRPr lang="en-US" dirty="0"/>
          </a:p>
        </p:txBody>
      </p:sp>
      <p:pic>
        <p:nvPicPr>
          <p:cNvPr id="4" name="Picture 3" descr="IORNS.gif"/>
          <p:cNvPicPr>
            <a:picLocks noChangeAspect="1"/>
          </p:cNvPicPr>
          <p:nvPr/>
        </p:nvPicPr>
        <p:blipFill>
          <a:blip r:embed="rId2"/>
          <a:stretch>
            <a:fillRect/>
          </a:stretch>
        </p:blipFill>
        <p:spPr>
          <a:xfrm>
            <a:off x="7086600" y="5410200"/>
            <a:ext cx="1828800" cy="1295400"/>
          </a:xfrm>
          <a:prstGeom prst="rect">
            <a:avLst/>
          </a:prstGeo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Verve">
  <a:themeElements>
    <a:clrScheme name="Custom 2">
      <a:dk1>
        <a:sysClr val="windowText" lastClr="000000"/>
      </a:dk1>
      <a:lt1>
        <a:sysClr val="window" lastClr="FFFFFF"/>
      </a:lt1>
      <a:dk2>
        <a:srgbClr val="4F271C"/>
      </a:dk2>
      <a:lt2>
        <a:srgbClr val="E7DEC9"/>
      </a:lt2>
      <a:accent1>
        <a:srgbClr val="3F3F3F"/>
      </a:accent1>
      <a:accent2>
        <a:srgbClr val="FEB80A"/>
      </a:accent2>
      <a:accent3>
        <a:srgbClr val="C32D2E"/>
      </a:accent3>
      <a:accent4>
        <a:srgbClr val="84AA33"/>
      </a:accent4>
      <a:accent5>
        <a:srgbClr val="964305"/>
      </a:accent5>
      <a:accent6>
        <a:srgbClr val="475A8D"/>
      </a:accent6>
      <a:hlink>
        <a:srgbClr val="8DC765"/>
      </a:hlink>
      <a:folHlink>
        <a:srgbClr val="AA8A14"/>
      </a:folHlink>
    </a:clrScheme>
    <a:fontScheme name="Verve">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Verve">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371</TotalTime>
  <Words>1521</Words>
  <Application>Microsoft Office PowerPoint</Application>
  <PresentationFormat>On-screen Show (4:3)</PresentationFormat>
  <Paragraphs>240</Paragraphs>
  <Slides>33</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33</vt:i4>
      </vt:variant>
    </vt:vector>
  </HeadingPairs>
  <TitlesOfParts>
    <vt:vector size="37" baseType="lpstr">
      <vt:lpstr>Century Gothic</vt:lpstr>
      <vt:lpstr>Verdana</vt:lpstr>
      <vt:lpstr>Wingdings 2</vt:lpstr>
      <vt:lpstr>Verve</vt:lpstr>
      <vt:lpstr>Assessing Offender Risk and Treatment Need with the IORNS</vt:lpstr>
      <vt:lpstr>Overview</vt:lpstr>
      <vt:lpstr>IORNS Rationale </vt:lpstr>
      <vt:lpstr>IORNS Rationale </vt:lpstr>
      <vt:lpstr>Status of Research –  Static </vt:lpstr>
      <vt:lpstr>Status of Research –  Static</vt:lpstr>
      <vt:lpstr>Status of Research – Dynamic/Need</vt:lpstr>
      <vt:lpstr>Status of Research –  Dynamic/Need </vt:lpstr>
      <vt:lpstr>Status of Research – Protective Strength Factors</vt:lpstr>
      <vt:lpstr>Status of Research – Protective Strength Factors</vt:lpstr>
      <vt:lpstr>Status of Research – Protective Strength Factors</vt:lpstr>
      <vt:lpstr>Status of Research –  Protective Strength Factors</vt:lpstr>
      <vt:lpstr>Assessment Needs</vt:lpstr>
      <vt:lpstr>IORNS Development </vt:lpstr>
      <vt:lpstr>IORNS Development </vt:lpstr>
      <vt:lpstr>IORNS Development </vt:lpstr>
      <vt:lpstr>IORNS Development </vt:lpstr>
      <vt:lpstr>IORNS Development </vt:lpstr>
      <vt:lpstr>IORNS Development  </vt:lpstr>
      <vt:lpstr>IORNS Development </vt:lpstr>
      <vt:lpstr>Initial IORNS Reliability</vt:lpstr>
      <vt:lpstr>Initial IORNS Reliability</vt:lpstr>
      <vt:lpstr>Initial IORNS Reliability </vt:lpstr>
      <vt:lpstr>Validity Scale Development</vt:lpstr>
      <vt:lpstr>Validity and Assessing Change</vt:lpstr>
      <vt:lpstr>IORNS</vt:lpstr>
      <vt:lpstr>IORNS Administration  and Scoring</vt:lpstr>
      <vt:lpstr>IORNS Administration and Scoring</vt:lpstr>
      <vt:lpstr>IORNS Administration and Scoring </vt:lpstr>
      <vt:lpstr>IORNS Administration and Scoring</vt:lpstr>
      <vt:lpstr>IORNS Administration and Scoring</vt:lpstr>
      <vt:lpstr>IORNS Interpretation </vt:lpstr>
      <vt:lpstr>THANK YOU!</vt:lpstr>
    </vt:vector>
  </TitlesOfParts>
  <Company>Sam Houston State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Assessing offender risk and treatment need with the IORNS</dc:title>
  <dc:creator>psy_ham</dc:creator>
  <cp:lastModifiedBy>Jamie Goland</cp:lastModifiedBy>
  <cp:revision>41</cp:revision>
  <dcterms:created xsi:type="dcterms:W3CDTF">2009-02-12T18:05:26Z</dcterms:created>
  <dcterms:modified xsi:type="dcterms:W3CDTF">2013-06-24T20:24:13Z</dcterms:modified>
</cp:coreProperties>
</file>